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eet.google.com/tyb-mesq-bng"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meet.google.com/tyb-mesq-bng" TargetMode="External"/><Relationship Id="rId3" Type="http://schemas.openxmlformats.org/officeDocument/2006/relationships/hyperlink" Target="https://www.youtube.com/@MevlanaMezunlari" TargetMode="External"/><Relationship Id="rId1" Type="http://schemas.openxmlformats.org/officeDocument/2006/relationships/image" Target="../media/image-5-1.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713"/>
        </a:solidFill>
      </p:bgPr>
    </p:bg>
    <p:spTree>
      <p:nvGrpSpPr>
        <p:cNvPr id="1" name=""/>
        <p:cNvGrpSpPr/>
        <p:nvPr/>
      </p:nvGrpSpPr>
      <p:grpSpPr>
        <a:xfrm>
          <a:off x="0" y="0"/>
          <a:ext cx="0" cy="0"/>
          <a:chOff x="0" y="0"/>
          <a:chExt cx="0" cy="0"/>
        </a:xfrm>
      </p:grpSpPr>
      <p:sp>
        <p:nvSpPr>
          <p:cNvPr id="2" name="Shape 0"/>
          <p:cNvSpPr/>
          <p:nvPr/>
        </p:nvSpPr>
        <p:spPr>
          <a:xfrm>
            <a:off x="7772400" y="-914400"/>
            <a:ext cx="5943600" cy="5943600"/>
          </a:xfrm>
          <a:prstGeom prst="ellipse">
            <a:avLst/>
          </a:prstGeom>
          <a:solidFill>
            <a:srgbClr val="0F2B22">
              <a:alpha val="35000"/>
            </a:srgbClr>
          </a:solidFill>
          <a:ln w="12700">
            <a:solidFill>
              <a:srgbClr val="0F2B22">
                <a:alpha val="0"/>
              </a:srgbClr>
            </a:solidFill>
            <a:prstDash val="solid"/>
          </a:ln>
        </p:spPr>
      </p:sp>
      <p:pic>
        <p:nvPicPr>
          <p:cNvPr id="3" name="Image 0" descr="C:\Users\akyil\Downloads\İndirilenler\Mevlana Anadolu Lisesi Mezunları\temp_pptx_assets\logo-yatay-koyu.png">    </p:cNvPr>
          <p:cNvPicPr>
            <a:picLocks noChangeAspect="1"/>
          </p:cNvPicPr>
          <p:nvPr/>
        </p:nvPicPr>
        <p:blipFill>
          <a:blip r:embed="rId1"/>
          <a:stretch>
            <a:fillRect/>
          </a:stretch>
        </p:blipFill>
        <p:spPr>
          <a:xfrm>
            <a:off x="731520" y="502920"/>
            <a:ext cx="2468880" cy="822960"/>
          </a:xfrm>
          <a:prstGeom prst="rect">
            <a:avLst/>
          </a:prstGeom>
        </p:spPr>
      </p:pic>
      <p:sp>
        <p:nvSpPr>
          <p:cNvPr id="4" name="Shape 1"/>
          <p:cNvSpPr/>
          <p:nvPr/>
        </p:nvSpPr>
        <p:spPr>
          <a:xfrm>
            <a:off x="731520" y="1508760"/>
            <a:ext cx="3840480" cy="347472"/>
          </a:xfrm>
          <a:prstGeom prst="roundRect">
            <a:avLst>
              <a:gd name="adj" fmla="val 26316"/>
            </a:avLst>
          </a:prstGeom>
          <a:solidFill>
            <a:srgbClr val="132F27"/>
          </a:solidFill>
          <a:ln w="12700">
            <a:solidFill>
              <a:srgbClr val="34D399"/>
            </a:solidFill>
            <a:prstDash val="solid"/>
          </a:ln>
        </p:spPr>
      </p:sp>
      <p:sp>
        <p:nvSpPr>
          <p:cNvPr id="5" name="Text 2"/>
          <p:cNvSpPr/>
          <p:nvPr/>
        </p:nvSpPr>
        <p:spPr>
          <a:xfrm>
            <a:off x="731520" y="1545336"/>
            <a:ext cx="3840480" cy="292608"/>
          </a:xfrm>
          <a:prstGeom prst="rect">
            <a:avLst/>
          </a:prstGeom>
          <a:noFill/>
          <a:ln/>
        </p:spPr>
        <p:txBody>
          <a:bodyPr wrap="square" rtlCol="0" anchor="ctr"/>
          <a:lstStyle/>
          <a:p>
            <a:pPr algn="ctr" indent="0" marL="0">
              <a:buNone/>
            </a:pPr>
            <a:r>
              <a:rPr lang="en-US" sz="950" b="1" dirty="0">
                <a:solidFill>
                  <a:srgbClr val="34D399"/>
                </a:solidFill>
                <a:latin typeface="Calibri" pitchFamily="34" charset="0"/>
                <a:ea typeface="Calibri" pitchFamily="34" charset="-122"/>
                <a:cs typeface="Calibri" pitchFamily="34" charset="-120"/>
              </a:rPr>
              <a:t>MEZUN SÖYLEŞİLERİ  #001</a:t>
            </a:r>
            <a:endParaRPr lang="en-US" sz="950" dirty="0"/>
          </a:p>
        </p:txBody>
      </p:sp>
      <p:sp>
        <p:nvSpPr>
          <p:cNvPr id="6" name="Text 3"/>
          <p:cNvSpPr/>
          <p:nvPr/>
        </p:nvSpPr>
        <p:spPr>
          <a:xfrm>
            <a:off x="731520" y="1993392"/>
            <a:ext cx="6583680" cy="777240"/>
          </a:xfrm>
          <a:prstGeom prst="rect">
            <a:avLst/>
          </a:prstGeom>
          <a:noFill/>
          <a:ln/>
        </p:spPr>
        <p:txBody>
          <a:bodyPr wrap="square" rtlCol="0" anchor="ctr"/>
          <a:lstStyle/>
          <a:p>
            <a:pPr indent="0" marL="0">
              <a:buNone/>
            </a:pPr>
            <a:r>
              <a:rPr lang="en-US" sz="3400" b="1" dirty="0">
                <a:solidFill>
                  <a:srgbClr val="FFFFFF"/>
                </a:solidFill>
                <a:latin typeface="Segoe UI" pitchFamily="34" charset="0"/>
                <a:ea typeface="Segoe UI" pitchFamily="34" charset="-122"/>
                <a:cs typeface="Segoe UI" pitchFamily="34" charset="-120"/>
              </a:rPr>
              <a:t>Muhammet Baki ÜNAL</a:t>
            </a:r>
            <a:endParaRPr lang="en-US" sz="3400" dirty="0"/>
          </a:p>
        </p:txBody>
      </p:sp>
      <p:sp>
        <p:nvSpPr>
          <p:cNvPr id="7" name="Text 4"/>
          <p:cNvSpPr/>
          <p:nvPr/>
        </p:nvSpPr>
        <p:spPr>
          <a:xfrm>
            <a:off x="731520" y="2788920"/>
            <a:ext cx="6583680" cy="411480"/>
          </a:xfrm>
          <a:prstGeom prst="rect">
            <a:avLst/>
          </a:prstGeom>
          <a:noFill/>
          <a:ln/>
        </p:spPr>
        <p:txBody>
          <a:bodyPr wrap="square" rtlCol="0" anchor="ctr"/>
          <a:lstStyle/>
          <a:p>
            <a:pPr indent="0" marL="0">
              <a:buNone/>
            </a:pPr>
            <a:r>
              <a:rPr lang="en-US" sz="1500" dirty="0">
                <a:solidFill>
                  <a:srgbClr val="94A3B8"/>
                </a:solidFill>
                <a:latin typeface="Segoe UI" pitchFamily="34" charset="0"/>
                <a:ea typeface="Segoe UI" pitchFamily="34" charset="-122"/>
                <a:cs typeface="Segoe UI" pitchFamily="34" charset="-120"/>
              </a:rPr>
              <a:t>Fizyoterapist  •  2017 Yılı Mezunumuz</a:t>
            </a:r>
            <a:endParaRPr lang="en-US" sz="1500" dirty="0"/>
          </a:p>
        </p:txBody>
      </p:sp>
      <p:sp>
        <p:nvSpPr>
          <p:cNvPr id="8" name="Shape 5"/>
          <p:cNvSpPr/>
          <p:nvPr/>
        </p:nvSpPr>
        <p:spPr>
          <a:xfrm>
            <a:off x="731520" y="3383280"/>
            <a:ext cx="6583680" cy="1508760"/>
          </a:xfrm>
          <a:prstGeom prst="roundRect">
            <a:avLst>
              <a:gd name="adj" fmla="val 6061"/>
            </a:avLst>
          </a:prstGeom>
          <a:solidFill>
            <a:srgbClr val="132822"/>
          </a:solidFill>
          <a:ln w="12700">
            <a:solidFill>
              <a:srgbClr val="1F3D34"/>
            </a:solidFill>
            <a:prstDash val="solid"/>
          </a:ln>
        </p:spPr>
      </p:sp>
      <p:sp>
        <p:nvSpPr>
          <p:cNvPr id="9" name="Text 6"/>
          <p:cNvSpPr/>
          <p:nvPr/>
        </p:nvSpPr>
        <p:spPr>
          <a:xfrm>
            <a:off x="1005840" y="3529584"/>
            <a:ext cx="6035040" cy="256032"/>
          </a:xfrm>
          <a:prstGeom prst="rect">
            <a:avLst/>
          </a:prstGeom>
          <a:noFill/>
          <a:ln/>
        </p:spPr>
        <p:txBody>
          <a:bodyPr wrap="square" rtlCol="0" anchor="ctr"/>
          <a:lstStyle/>
          <a:p>
            <a:pPr indent="0" marL="0">
              <a:buNone/>
            </a:pPr>
            <a:r>
              <a:rPr lang="en-US" sz="950" b="1" dirty="0">
                <a:solidFill>
                  <a:srgbClr val="34D399"/>
                </a:solidFill>
                <a:latin typeface="Calibri" pitchFamily="34" charset="0"/>
                <a:ea typeface="Calibri" pitchFamily="34" charset="-122"/>
                <a:cs typeface="Calibri" pitchFamily="34" charset="-120"/>
              </a:rPr>
              <a:t>SÖYLEŞİ KONUSU</a:t>
            </a:r>
            <a:endParaRPr lang="en-US" sz="950" dirty="0"/>
          </a:p>
        </p:txBody>
      </p:sp>
      <p:sp>
        <p:nvSpPr>
          <p:cNvPr id="10" name="Text 7"/>
          <p:cNvSpPr/>
          <p:nvPr/>
        </p:nvSpPr>
        <p:spPr>
          <a:xfrm>
            <a:off x="1005840" y="3840480"/>
            <a:ext cx="6035040" cy="868680"/>
          </a:xfrm>
          <a:prstGeom prst="rect">
            <a:avLst/>
          </a:prstGeom>
          <a:noFill/>
          <a:ln/>
        </p:spPr>
        <p:txBody>
          <a:bodyPr wrap="square" rtlCol="0" anchor="ctr"/>
          <a:lstStyle/>
          <a:p>
            <a:pPr indent="0" marL="0">
              <a:buNone/>
            </a:pPr>
            <a:r>
              <a:rPr lang="en-US" sz="1650" b="1" dirty="0">
                <a:solidFill>
                  <a:srgbClr val="FFFFFF"/>
                </a:solidFill>
                <a:latin typeface="Segoe UI" pitchFamily="34" charset="0"/>
                <a:ea typeface="Segoe UI" pitchFamily="34" charset="-122"/>
                <a:cs typeface="Segoe UI" pitchFamily="34" charset="-120"/>
              </a:rPr>
              <a:t>"Fizyoterapi, Pediatrik Rehabilitasyon ve Duyu Bütünleme"</a:t>
            </a:r>
            <a:endParaRPr lang="en-US" sz="1650" dirty="0"/>
          </a:p>
        </p:txBody>
      </p:sp>
      <p:sp>
        <p:nvSpPr>
          <p:cNvPr id="11" name="Shape 8"/>
          <p:cNvSpPr/>
          <p:nvPr/>
        </p:nvSpPr>
        <p:spPr>
          <a:xfrm>
            <a:off x="7863840" y="1143000"/>
            <a:ext cx="3566160" cy="4709160"/>
          </a:xfrm>
          <a:prstGeom prst="roundRect">
            <a:avLst>
              <a:gd name="adj" fmla="val 3846"/>
            </a:avLst>
          </a:prstGeom>
          <a:solidFill>
            <a:srgbClr val="132822"/>
          </a:solidFill>
          <a:ln w="19050">
            <a:solidFill>
              <a:srgbClr val="1F3D34"/>
            </a:solidFill>
            <a:prstDash val="solid"/>
          </a:ln>
        </p:spPr>
      </p:sp>
      <p:pic>
        <p:nvPicPr>
          <p:cNvPr id="12" name="Image 1" descr="C:\Users\akyil\Downloads\İndirilenler\Mevlana Anadolu Lisesi Mezunları\temp_pptx_assets\baki-unal.png">    </p:cNvPr>
          <p:cNvPicPr>
            <a:picLocks noChangeAspect="1"/>
          </p:cNvPicPr>
          <p:nvPr/>
        </p:nvPicPr>
        <p:blipFill>
          <a:blip r:embed="rId2"/>
          <a:stretch>
            <a:fillRect/>
          </a:stretch>
        </p:blipFill>
        <p:spPr>
          <a:xfrm>
            <a:off x="8046720" y="1325880"/>
            <a:ext cx="3200400" cy="3200400"/>
          </a:xfrm>
          <a:prstGeom prst="rect">
            <a:avLst/>
          </a:prstGeom>
        </p:spPr>
      </p:pic>
      <p:sp>
        <p:nvSpPr>
          <p:cNvPr id="13" name="Text 9"/>
          <p:cNvSpPr/>
          <p:nvPr/>
        </p:nvSpPr>
        <p:spPr>
          <a:xfrm>
            <a:off x="8046720" y="4663440"/>
            <a:ext cx="3200400" cy="201168"/>
          </a:xfrm>
          <a:prstGeom prst="rect">
            <a:avLst/>
          </a:prstGeom>
          <a:noFill/>
          <a:ln/>
        </p:spPr>
        <p:txBody>
          <a:bodyPr wrap="square" rtlCol="0" anchor="ctr"/>
          <a:lstStyle/>
          <a:p>
            <a:pPr algn="ctr" indent="0" marL="0">
              <a:buNone/>
            </a:pPr>
            <a:r>
              <a:rPr lang="en-US" sz="850" b="1" dirty="0">
                <a:solidFill>
                  <a:srgbClr val="34D399"/>
                </a:solidFill>
                <a:latin typeface="Calibri" pitchFamily="34" charset="0"/>
                <a:ea typeface="Calibri" pitchFamily="34" charset="-122"/>
                <a:cs typeface="Calibri" pitchFamily="34" charset="-120"/>
              </a:rPr>
              <a:t>KONUK MEZUNUMUZ</a:t>
            </a:r>
            <a:endParaRPr lang="en-US" sz="850" dirty="0"/>
          </a:p>
        </p:txBody>
      </p:sp>
      <p:sp>
        <p:nvSpPr>
          <p:cNvPr id="14" name="Text 10"/>
          <p:cNvSpPr/>
          <p:nvPr/>
        </p:nvSpPr>
        <p:spPr>
          <a:xfrm>
            <a:off x="8046720" y="4882896"/>
            <a:ext cx="3200400" cy="320040"/>
          </a:xfrm>
          <a:prstGeom prst="rect">
            <a:avLst/>
          </a:prstGeom>
          <a:noFill/>
          <a:ln/>
        </p:spPr>
        <p:txBody>
          <a:bodyPr wrap="square" rtlCol="0" anchor="ctr"/>
          <a:lstStyle/>
          <a:p>
            <a:pPr algn="ctr" indent="0" marL="0">
              <a:buNone/>
            </a:pPr>
            <a:r>
              <a:rPr lang="en-US" sz="1300" b="1" dirty="0">
                <a:solidFill>
                  <a:srgbClr val="FFFFFF"/>
                </a:solidFill>
                <a:latin typeface="Segoe UI" pitchFamily="34" charset="0"/>
                <a:ea typeface="Segoe UI" pitchFamily="34" charset="-122"/>
                <a:cs typeface="Segoe UI" pitchFamily="34" charset="-120"/>
              </a:rPr>
              <a:t>Muhammet Baki ÜNAL</a:t>
            </a:r>
            <a:endParaRPr lang="en-US" sz="1300" dirty="0"/>
          </a:p>
        </p:txBody>
      </p:sp>
      <p:sp>
        <p:nvSpPr>
          <p:cNvPr id="15" name="Text 11"/>
          <p:cNvSpPr/>
          <p:nvPr/>
        </p:nvSpPr>
        <p:spPr>
          <a:xfrm>
            <a:off x="8046720" y="5193792"/>
            <a:ext cx="3200400" cy="228600"/>
          </a:xfrm>
          <a:prstGeom prst="rect">
            <a:avLst/>
          </a:prstGeom>
          <a:noFill/>
          <a:ln/>
        </p:spPr>
        <p:txBody>
          <a:bodyPr wrap="square" rtlCol="0" anchor="ctr"/>
          <a:lstStyle/>
          <a:p>
            <a:pPr algn="ctr" indent="0" marL="0">
              <a:buNone/>
            </a:pPr>
            <a:r>
              <a:rPr lang="en-US" sz="950" dirty="0">
                <a:solidFill>
                  <a:srgbClr val="94A3B8"/>
                </a:solidFill>
                <a:latin typeface="Segoe UI" pitchFamily="34" charset="0"/>
                <a:ea typeface="Segoe UI" pitchFamily="34" charset="-122"/>
                <a:cs typeface="Segoe UI" pitchFamily="34" charset="-120"/>
              </a:rPr>
              <a:t>Mevlana Anadolu Lisesi '17</a:t>
            </a:r>
            <a:endParaRPr lang="en-US" sz="950" dirty="0"/>
          </a:p>
        </p:txBody>
      </p:sp>
      <p:sp>
        <p:nvSpPr>
          <p:cNvPr id="16" name="Shape 12"/>
          <p:cNvSpPr/>
          <p:nvPr/>
        </p:nvSpPr>
        <p:spPr>
          <a:xfrm>
            <a:off x="731520" y="5120640"/>
            <a:ext cx="6583680" cy="1188720"/>
          </a:xfrm>
          <a:prstGeom prst="roundRect">
            <a:avLst>
              <a:gd name="adj" fmla="val 7692"/>
            </a:avLst>
          </a:prstGeom>
          <a:solidFill>
            <a:srgbClr val="0D241C"/>
          </a:solidFill>
          <a:ln w="12700">
            <a:solidFill>
              <a:srgbClr val="1B4D3E"/>
            </a:solidFill>
            <a:prstDash val="solid"/>
          </a:ln>
        </p:spPr>
      </p:sp>
      <p:sp>
        <p:nvSpPr>
          <p:cNvPr id="17" name="Text 13"/>
          <p:cNvSpPr/>
          <p:nvPr/>
        </p:nvSpPr>
        <p:spPr>
          <a:xfrm>
            <a:off x="960120" y="5230368"/>
            <a:ext cx="6126480" cy="274320"/>
          </a:xfrm>
          <a:prstGeom prst="rect">
            <a:avLst/>
          </a:prstGeom>
          <a:noFill/>
          <a:ln/>
        </p:spPr>
        <p:txBody>
          <a:bodyPr wrap="square" rtlCol="0" anchor="ctr"/>
          <a:lstStyle/>
          <a:p>
            <a:pPr indent="0" marL="0">
              <a:buNone/>
            </a:pPr>
            <a:r>
              <a:rPr lang="en-US" sz="1100" b="1" dirty="0">
                <a:solidFill>
                  <a:srgbClr val="E2E8F0"/>
                </a:solidFill>
                <a:latin typeface="Segoe UI" pitchFamily="34" charset="0"/>
                <a:ea typeface="Segoe UI" pitchFamily="34" charset="-122"/>
                <a:cs typeface="Segoe UI" pitchFamily="34" charset="-120"/>
              </a:rPr>
              <a:t>📅 5 Kasım 2026, Perşembe  •  ⏰ 20:00  •  📍 Google Meet Online Toplantı</a:t>
            </a:r>
            <a:endParaRPr lang="en-US" sz="1100" dirty="0"/>
          </a:p>
        </p:txBody>
      </p:sp>
      <p:sp>
        <p:nvSpPr>
          <p:cNvPr id="18" name="Text 14"/>
          <p:cNvSpPr/>
          <p:nvPr/>
        </p:nvSpPr>
        <p:spPr>
          <a:xfrm>
            <a:off x="960120" y="5559552"/>
            <a:ext cx="6126480" cy="274320"/>
          </a:xfrm>
          <a:prstGeom prst="rect">
            <a:avLst/>
          </a:prstGeom>
          <a:noFill/>
          <a:ln/>
        </p:spPr>
        <p:txBody>
          <a:bodyPr wrap="square" rtlCol="0" anchor="ctr"/>
          <a:lstStyle/>
          <a:p>
            <a:pPr indent="0" marL="0">
              <a:buNone/>
            </a:pPr>
            <a:r>
              <a:rPr lang="en-US" sz="1050" b="1" dirty="0">
                <a:solidFill>
                  <a:srgbClr val="34D399"/>
                </a:solidFill>
                <a:latin typeface="Segoe UI" pitchFamily="34" charset="0"/>
                <a:ea typeface="Segoe UI" pitchFamily="34" charset="-122"/>
                <a:cs typeface="Segoe UI" pitchFamily="34" charset="-120"/>
              </a:rPr>
              <a:t>🔗 Katılım Linki: </a:t>
            </a:r>
            <a:pPr indent="0" marL="0">
              <a:buNone/>
            </a:pPr>
            <a:r>
              <a:rPr lang="en-US" sz="1050" b="1" u="sng" dirty="0">
                <a:solidFill>
                  <a:srgbClr val="38BDF8"/>
                </a:solidFill>
                <a:latin typeface="Segoe UI" pitchFamily="34" charset="0"/>
                <a:ea typeface="Segoe UI" pitchFamily="34" charset="-122"/>
                <a:cs typeface="Segoe UI"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https://meet.google.com/tyb-mesq-bng</a:t>
            </a:r>
            <a:endParaRPr lang="en-US" sz="1050" dirty="0"/>
          </a:p>
        </p:txBody>
      </p:sp>
      <p:sp>
        <p:nvSpPr>
          <p:cNvPr id="19" name="Text 15"/>
          <p:cNvSpPr/>
          <p:nvPr/>
        </p:nvSpPr>
        <p:spPr>
          <a:xfrm>
            <a:off x="960120" y="5888736"/>
            <a:ext cx="6126480" cy="274320"/>
          </a:xfrm>
          <a:prstGeom prst="rect">
            <a:avLst/>
          </a:prstGeom>
          <a:noFill/>
          <a:ln/>
        </p:spPr>
        <p:txBody>
          <a:bodyPr wrap="square" rtlCol="0" anchor="ctr"/>
          <a:lstStyle/>
          <a:p>
            <a:pPr indent="0" marL="0">
              <a:buNone/>
            </a:pPr>
            <a:r>
              <a:rPr lang="en-US" sz="950" dirty="0">
                <a:solidFill>
                  <a:srgbClr val="94A3B8"/>
                </a:solidFill>
                <a:latin typeface="Segoe UI" pitchFamily="34" charset="0"/>
                <a:ea typeface="Segoe UI" pitchFamily="34" charset="-122"/>
                <a:cs typeface="Segoe UI" pitchFamily="34" charset="-120"/>
              </a:rPr>
              <a:t>🎥 (Toplantı video kaydı sonrasında YouTube kanalımıza yüklenecektir)</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731520" y="457200"/>
            <a:ext cx="2194560" cy="292608"/>
          </a:xfrm>
          <a:prstGeom prst="roundRect">
            <a:avLst>
              <a:gd name="adj" fmla="val 25000"/>
            </a:avLst>
          </a:prstGeom>
          <a:solidFill>
            <a:srgbClr val="ECFDF5"/>
          </a:solidFill>
          <a:ln w="12700">
            <a:solidFill>
              <a:srgbClr val="A7F3D0"/>
            </a:solidFill>
            <a:prstDash val="solid"/>
          </a:ln>
        </p:spPr>
      </p:sp>
      <p:sp>
        <p:nvSpPr>
          <p:cNvPr id="3" name="Text 1"/>
          <p:cNvSpPr/>
          <p:nvPr/>
        </p:nvSpPr>
        <p:spPr>
          <a:xfrm>
            <a:off x="731520" y="484632"/>
            <a:ext cx="2194560" cy="256032"/>
          </a:xfrm>
          <a:prstGeom prst="rect">
            <a:avLst/>
          </a:prstGeom>
          <a:noFill/>
          <a:ln/>
        </p:spPr>
        <p:txBody>
          <a:bodyPr wrap="square" rtlCol="0" anchor="ctr"/>
          <a:lstStyle/>
          <a:p>
            <a:pPr algn="ctr" indent="0" marL="0">
              <a:buNone/>
            </a:pPr>
            <a:r>
              <a:rPr lang="en-US" sz="850" b="1" dirty="0">
                <a:solidFill>
                  <a:srgbClr val="065F46"/>
                </a:solidFill>
                <a:latin typeface="Calibri" pitchFamily="34" charset="0"/>
                <a:ea typeface="Calibri" pitchFamily="34" charset="-122"/>
                <a:cs typeface="Calibri" pitchFamily="34" charset="-120"/>
              </a:rPr>
              <a:t>ÖZGEÇMIŞ</a:t>
            </a:r>
            <a:endParaRPr lang="en-US" sz="850" dirty="0"/>
          </a:p>
        </p:txBody>
      </p:sp>
      <p:sp>
        <p:nvSpPr>
          <p:cNvPr id="4" name="Text 2"/>
          <p:cNvSpPr/>
          <p:nvPr/>
        </p:nvSpPr>
        <p:spPr>
          <a:xfrm>
            <a:off x="731520" y="804672"/>
            <a:ext cx="8686800" cy="548640"/>
          </a:xfrm>
          <a:prstGeom prst="rect">
            <a:avLst/>
          </a:prstGeom>
          <a:noFill/>
          <a:ln/>
        </p:spPr>
        <p:txBody>
          <a:bodyPr wrap="square" rtlCol="0" anchor="ctr"/>
          <a:lstStyle/>
          <a:p>
            <a:pPr indent="0" marL="0">
              <a:buNone/>
            </a:pPr>
            <a:r>
              <a:rPr lang="en-US" sz="2200" b="1" dirty="0">
                <a:solidFill>
                  <a:srgbClr val="1E293B"/>
                </a:solidFill>
                <a:latin typeface="Segoe UI" pitchFamily="34" charset="0"/>
                <a:ea typeface="Segoe UI" pitchFamily="34" charset="-122"/>
                <a:cs typeface="Segoe UI" pitchFamily="34" charset="-120"/>
              </a:rPr>
              <a:t>Konuğumuzun Hikâyesi &amp; Eğitim Yolculuğu</a:t>
            </a:r>
            <a:endParaRPr lang="en-US" sz="2200" dirty="0"/>
          </a:p>
        </p:txBody>
      </p:sp>
      <p:pic>
        <p:nvPicPr>
          <p:cNvPr id="5" name="Image 0" descr="C:\Users\akyil\Downloads\İndirilenler\Mevlana Anadolu Lisesi Mezunları\temp_pptx_assets\logo-yatay.png">    </p:cNvPr>
          <p:cNvPicPr>
            <a:picLocks noChangeAspect="1"/>
          </p:cNvPicPr>
          <p:nvPr/>
        </p:nvPicPr>
        <p:blipFill>
          <a:blip r:embed="rId1"/>
          <a:stretch>
            <a:fillRect/>
          </a:stretch>
        </p:blipFill>
        <p:spPr>
          <a:xfrm>
            <a:off x="9814255" y="457200"/>
            <a:ext cx="1645920" cy="548640"/>
          </a:xfrm>
          <a:prstGeom prst="rect">
            <a:avLst/>
          </a:prstGeom>
        </p:spPr>
      </p:pic>
      <p:sp>
        <p:nvSpPr>
          <p:cNvPr id="6" name="Shape 3"/>
          <p:cNvSpPr/>
          <p:nvPr/>
        </p:nvSpPr>
        <p:spPr>
          <a:xfrm>
            <a:off x="731520" y="1463040"/>
            <a:ext cx="3200400" cy="4480560"/>
          </a:xfrm>
          <a:prstGeom prst="roundRect">
            <a:avLst>
              <a:gd name="adj" fmla="val 2857"/>
            </a:avLst>
          </a:prstGeom>
          <a:solidFill>
            <a:srgbClr val="FFFFFF"/>
          </a:solidFill>
          <a:ln w="12700">
            <a:solidFill>
              <a:srgbClr val="E2E8F0"/>
            </a:solidFill>
            <a:prstDash val="solid"/>
          </a:ln>
        </p:spPr>
      </p:sp>
      <p:pic>
        <p:nvPicPr>
          <p:cNvPr id="7" name="Image 1" descr="C:\Users\akyil\Downloads\İndirilenler\Mevlana Anadolu Lisesi Mezunları\temp_pptx_assets\baki-unal.png">    </p:cNvPr>
          <p:cNvPicPr>
            <a:picLocks noChangeAspect="1"/>
          </p:cNvPicPr>
          <p:nvPr/>
        </p:nvPicPr>
        <p:blipFill>
          <a:blip r:embed="rId2"/>
          <a:stretch>
            <a:fillRect/>
          </a:stretch>
        </p:blipFill>
        <p:spPr>
          <a:xfrm>
            <a:off x="1325880" y="1737360"/>
            <a:ext cx="2011680" cy="2011680"/>
          </a:xfrm>
          <a:prstGeom prst="rect">
            <a:avLst/>
          </a:prstGeom>
        </p:spPr>
      </p:pic>
      <p:sp>
        <p:nvSpPr>
          <p:cNvPr id="8" name="Text 4"/>
          <p:cNvSpPr/>
          <p:nvPr/>
        </p:nvSpPr>
        <p:spPr>
          <a:xfrm>
            <a:off x="822960" y="3886200"/>
            <a:ext cx="3017520" cy="320040"/>
          </a:xfrm>
          <a:prstGeom prst="rect">
            <a:avLst/>
          </a:prstGeom>
          <a:noFill/>
          <a:ln/>
        </p:spPr>
        <p:txBody>
          <a:bodyPr wrap="square" rtlCol="0" anchor="ctr"/>
          <a:lstStyle/>
          <a:p>
            <a:pPr algn="ctr" indent="0" marL="0">
              <a:buNone/>
            </a:pPr>
            <a:r>
              <a:rPr lang="en-US" sz="1400" b="1" dirty="0">
                <a:solidFill>
                  <a:srgbClr val="065F46"/>
                </a:solidFill>
                <a:latin typeface="Segoe UI" pitchFamily="34" charset="0"/>
                <a:ea typeface="Segoe UI" pitchFamily="34" charset="-122"/>
                <a:cs typeface="Segoe UI" pitchFamily="34" charset="-120"/>
              </a:rPr>
              <a:t>Muhammet Baki ÜNAL</a:t>
            </a:r>
            <a:endParaRPr lang="en-US" sz="1400" dirty="0"/>
          </a:p>
        </p:txBody>
      </p:sp>
      <p:sp>
        <p:nvSpPr>
          <p:cNvPr id="9" name="Text 5"/>
          <p:cNvSpPr/>
          <p:nvPr/>
        </p:nvSpPr>
        <p:spPr>
          <a:xfrm>
            <a:off x="822960" y="4251960"/>
            <a:ext cx="3017520" cy="548640"/>
          </a:xfrm>
          <a:prstGeom prst="rect">
            <a:avLst/>
          </a:prstGeom>
          <a:noFill/>
          <a:ln/>
        </p:spPr>
        <p:txBody>
          <a:bodyPr wrap="square" rtlCol="0" anchor="ctr"/>
          <a:lstStyle/>
          <a:p>
            <a:pPr algn="ctr" indent="0" marL="0">
              <a:lnSpc>
                <a:spcPct val="120000"/>
              </a:lnSpc>
              <a:buNone/>
            </a:pPr>
            <a:r>
              <a:rPr lang="en-US" sz="1050" dirty="0">
                <a:solidFill>
                  <a:srgbClr val="64748B"/>
                </a:solidFill>
                <a:latin typeface="Segoe UI" pitchFamily="34" charset="0"/>
                <a:ea typeface="Segoe UI" pitchFamily="34" charset="-122"/>
                <a:cs typeface="Segoe UI" pitchFamily="34" charset="-120"/>
              </a:rPr>
              <a:t>Mevlana Anadolu Lisesi '17</a:t>
            </a:r>
            <a:endParaRPr lang="en-US" sz="1050" dirty="0"/>
          </a:p>
          <a:p>
            <a:pPr algn="ctr" indent="0" marL="0">
              <a:lnSpc>
                <a:spcPct val="120000"/>
              </a:lnSpc>
              <a:buNone/>
            </a:pPr>
            <a:r>
              <a:rPr lang="en-US" sz="1050" dirty="0">
                <a:solidFill>
                  <a:srgbClr val="64748B"/>
                </a:solidFill>
                <a:latin typeface="Segoe UI" pitchFamily="34" charset="0"/>
                <a:ea typeface="Segoe UI" pitchFamily="34" charset="-122"/>
                <a:cs typeface="Segoe UI" pitchFamily="34" charset="-120"/>
              </a:rPr>
              <a:t>Bezmiâlem FTR '21</a:t>
            </a:r>
            <a:endParaRPr lang="en-US" sz="1050" dirty="0"/>
          </a:p>
        </p:txBody>
      </p:sp>
      <p:sp>
        <p:nvSpPr>
          <p:cNvPr id="10" name="Shape 6"/>
          <p:cNvSpPr/>
          <p:nvPr/>
        </p:nvSpPr>
        <p:spPr>
          <a:xfrm>
            <a:off x="1188720" y="4937760"/>
            <a:ext cx="2286000" cy="365760"/>
          </a:xfrm>
          <a:prstGeom prst="roundRect">
            <a:avLst>
              <a:gd name="adj" fmla="val 20000"/>
            </a:avLst>
          </a:prstGeom>
          <a:solidFill>
            <a:srgbClr val="F1F5F9"/>
          </a:solidFill>
          <a:ln w="12700">
            <a:solidFill>
              <a:srgbClr val="E2E8F0"/>
            </a:solidFill>
            <a:prstDash val="solid"/>
          </a:ln>
        </p:spPr>
      </p:sp>
      <p:sp>
        <p:nvSpPr>
          <p:cNvPr id="11" name="Text 7"/>
          <p:cNvSpPr/>
          <p:nvPr/>
        </p:nvSpPr>
        <p:spPr>
          <a:xfrm>
            <a:off x="1188720" y="4983480"/>
            <a:ext cx="2286000" cy="274320"/>
          </a:xfrm>
          <a:prstGeom prst="rect">
            <a:avLst/>
          </a:prstGeom>
          <a:noFill/>
          <a:ln/>
        </p:spPr>
        <p:txBody>
          <a:bodyPr wrap="square" rtlCol="0" anchor="ctr"/>
          <a:lstStyle/>
          <a:p>
            <a:pPr algn="ctr" indent="0" marL="0">
              <a:buNone/>
            </a:pPr>
            <a:r>
              <a:rPr lang="en-US" sz="950" dirty="0">
                <a:solidFill>
                  <a:srgbClr val="065F46"/>
                </a:solidFill>
                <a:latin typeface="Segoe UI" pitchFamily="34" charset="0"/>
                <a:ea typeface="Segoe UI" pitchFamily="34" charset="-122"/>
                <a:cs typeface="Segoe UI" pitchFamily="34" charset="-120"/>
              </a:rPr>
              <a:t>İstanbul / Fizyoterapist</a:t>
            </a:r>
            <a:endParaRPr lang="en-US" sz="950" dirty="0"/>
          </a:p>
        </p:txBody>
      </p:sp>
      <p:sp>
        <p:nvSpPr>
          <p:cNvPr id="12" name="Shape 8"/>
          <p:cNvSpPr/>
          <p:nvPr/>
        </p:nvSpPr>
        <p:spPr>
          <a:xfrm>
            <a:off x="4206240" y="1463040"/>
            <a:ext cx="7223760" cy="2103120"/>
          </a:xfrm>
          <a:prstGeom prst="roundRect">
            <a:avLst>
              <a:gd name="adj" fmla="val 4348"/>
            </a:avLst>
          </a:prstGeom>
          <a:solidFill>
            <a:srgbClr val="FFFFFF"/>
          </a:solidFill>
          <a:ln w="12700">
            <a:solidFill>
              <a:srgbClr val="E2E8F0"/>
            </a:solidFill>
            <a:prstDash val="solid"/>
          </a:ln>
        </p:spPr>
      </p:sp>
      <p:sp>
        <p:nvSpPr>
          <p:cNvPr id="13" name="Text 9"/>
          <p:cNvSpPr/>
          <p:nvPr/>
        </p:nvSpPr>
        <p:spPr>
          <a:xfrm>
            <a:off x="4480560" y="1645920"/>
            <a:ext cx="6675120" cy="320040"/>
          </a:xfrm>
          <a:prstGeom prst="rect">
            <a:avLst/>
          </a:prstGeom>
          <a:noFill/>
          <a:ln/>
        </p:spPr>
        <p:txBody>
          <a:bodyPr wrap="square" rtlCol="0" anchor="ctr"/>
          <a:lstStyle/>
          <a:p>
            <a:pPr indent="0" marL="0">
              <a:buNone/>
            </a:pPr>
            <a:r>
              <a:rPr lang="en-US" sz="1300" b="1" dirty="0">
                <a:solidFill>
                  <a:srgbClr val="1E293B"/>
                </a:solidFill>
                <a:latin typeface="Segoe UI" pitchFamily="34" charset="0"/>
                <a:ea typeface="Segoe UI" pitchFamily="34" charset="-122"/>
                <a:cs typeface="Segoe UI" pitchFamily="34" charset="-120"/>
              </a:rPr>
              <a:t>Hakkında &amp; Kariyer Özeti</a:t>
            </a:r>
            <a:endParaRPr lang="en-US" sz="1300" dirty="0"/>
          </a:p>
        </p:txBody>
      </p:sp>
      <p:sp>
        <p:nvSpPr>
          <p:cNvPr id="14" name="Text 10"/>
          <p:cNvSpPr/>
          <p:nvPr/>
        </p:nvSpPr>
        <p:spPr>
          <a:xfrm>
            <a:off x="4480560" y="2011680"/>
            <a:ext cx="6675120" cy="1371600"/>
          </a:xfrm>
          <a:prstGeom prst="rect">
            <a:avLst/>
          </a:prstGeom>
          <a:noFill/>
          <a:ln/>
        </p:spPr>
        <p:txBody>
          <a:bodyPr wrap="square" rtlCol="0" anchor="ctr"/>
          <a:lstStyle/>
          <a:p>
            <a:pPr indent="0" marL="0">
              <a:lnSpc>
                <a:spcPct val="135000"/>
              </a:lnSpc>
              <a:buNone/>
            </a:pPr>
            <a:r>
              <a:rPr lang="en-US" sz="1050" dirty="0">
                <a:solidFill>
                  <a:srgbClr val="1E293B"/>
                </a:solidFill>
                <a:latin typeface="Segoe UI" pitchFamily="34" charset="0"/>
                <a:ea typeface="Segoe UI" pitchFamily="34" charset="-122"/>
                <a:cs typeface="Segoe UI" pitchFamily="34" charset="-120"/>
              </a:rPr>
              <a:t>Mevlana Anadolu Lisesi'nden 2017 yılında mezun olduktan sonra Bezmiâlem Vakıf Üniversitesi Fizyoterapi ve Rehabilitasyon Bölümünü tamamladı. Mesleki çalışmalarını özellikle pediatrik rehabilitasyon ve duyu bütünleme alanlarında sürdürmektedir. Çocukların hareket bağımsızlığını artırmaya yönelik kişiselleştirilmiş terapi programları uygulamakta ve mezunlar topluluğumuzun 2017 dönem elçiliğini yürütmektedir.</a:t>
            </a:r>
            <a:endParaRPr lang="en-US" sz="1050" dirty="0"/>
          </a:p>
        </p:txBody>
      </p:sp>
      <p:sp>
        <p:nvSpPr>
          <p:cNvPr id="15" name="Shape 11"/>
          <p:cNvSpPr/>
          <p:nvPr/>
        </p:nvSpPr>
        <p:spPr>
          <a:xfrm>
            <a:off x="4206240" y="3749040"/>
            <a:ext cx="7223760" cy="2194560"/>
          </a:xfrm>
          <a:prstGeom prst="roundRect">
            <a:avLst>
              <a:gd name="adj" fmla="val 4167"/>
            </a:avLst>
          </a:prstGeom>
          <a:solidFill>
            <a:srgbClr val="FFFFFF"/>
          </a:solidFill>
          <a:ln w="12700">
            <a:solidFill>
              <a:srgbClr val="E2E8F0"/>
            </a:solidFill>
            <a:prstDash val="solid"/>
          </a:ln>
        </p:spPr>
      </p:sp>
      <p:sp>
        <p:nvSpPr>
          <p:cNvPr id="16" name="Text 12"/>
          <p:cNvSpPr/>
          <p:nvPr/>
        </p:nvSpPr>
        <p:spPr>
          <a:xfrm>
            <a:off x="4480560" y="3931920"/>
            <a:ext cx="6675120" cy="320040"/>
          </a:xfrm>
          <a:prstGeom prst="rect">
            <a:avLst/>
          </a:prstGeom>
          <a:noFill/>
          <a:ln/>
        </p:spPr>
        <p:txBody>
          <a:bodyPr wrap="square" rtlCol="0" anchor="ctr"/>
          <a:lstStyle/>
          <a:p>
            <a:pPr indent="0" marL="0">
              <a:buNone/>
            </a:pPr>
            <a:r>
              <a:rPr lang="en-US" sz="1300" b="1" dirty="0">
                <a:solidFill>
                  <a:srgbClr val="1E293B"/>
                </a:solidFill>
                <a:latin typeface="Segoe UI" pitchFamily="34" charset="0"/>
                <a:ea typeface="Segoe UI" pitchFamily="34" charset="-122"/>
                <a:cs typeface="Segoe UI" pitchFamily="34" charset="-120"/>
              </a:rPr>
              <a:t>Eğitim ve Sertifikasyonlar</a:t>
            </a:r>
            <a:endParaRPr lang="en-US" sz="1300" dirty="0"/>
          </a:p>
        </p:txBody>
      </p:sp>
      <p:sp>
        <p:nvSpPr>
          <p:cNvPr id="17" name="Shape 13"/>
          <p:cNvSpPr/>
          <p:nvPr/>
        </p:nvSpPr>
        <p:spPr>
          <a:xfrm>
            <a:off x="4480560" y="4389120"/>
            <a:ext cx="109728" cy="109728"/>
          </a:xfrm>
          <a:prstGeom prst="ellipse">
            <a:avLst/>
          </a:prstGeom>
          <a:solidFill>
            <a:srgbClr val="B43403"/>
          </a:solidFill>
          <a:ln w="12700">
            <a:solidFill>
              <a:srgbClr val="B43403"/>
            </a:solidFill>
            <a:prstDash val="solid"/>
          </a:ln>
        </p:spPr>
      </p:sp>
      <p:sp>
        <p:nvSpPr>
          <p:cNvPr id="18" name="Text 14"/>
          <p:cNvSpPr/>
          <p:nvPr/>
        </p:nvSpPr>
        <p:spPr>
          <a:xfrm>
            <a:off x="4709160" y="4343400"/>
            <a:ext cx="6400800" cy="228600"/>
          </a:xfrm>
          <a:prstGeom prst="rect">
            <a:avLst/>
          </a:prstGeom>
          <a:noFill/>
          <a:ln/>
        </p:spPr>
        <p:txBody>
          <a:bodyPr wrap="square" rtlCol="0" anchor="ctr"/>
          <a:lstStyle/>
          <a:p>
            <a:pPr indent="0" marL="0">
              <a:buNone/>
            </a:pPr>
            <a:r>
              <a:rPr lang="en-US" sz="1050" b="1" dirty="0">
                <a:solidFill>
                  <a:srgbClr val="1E293B"/>
                </a:solidFill>
                <a:latin typeface="Segoe UI" pitchFamily="34" charset="0"/>
                <a:ea typeface="Segoe UI" pitchFamily="34" charset="-122"/>
                <a:cs typeface="Segoe UI" pitchFamily="34" charset="-120"/>
              </a:rPr>
              <a:t>Lisans: Bezmiâlem Vakıf Üniversitesi</a:t>
            </a:r>
            <a:endParaRPr lang="en-US" sz="1050" dirty="0"/>
          </a:p>
        </p:txBody>
      </p:sp>
      <p:sp>
        <p:nvSpPr>
          <p:cNvPr id="19" name="Text 15"/>
          <p:cNvSpPr/>
          <p:nvPr/>
        </p:nvSpPr>
        <p:spPr>
          <a:xfrm>
            <a:off x="4709160" y="4544568"/>
            <a:ext cx="6400800" cy="201168"/>
          </a:xfrm>
          <a:prstGeom prst="rect">
            <a:avLst/>
          </a:prstGeom>
          <a:noFill/>
          <a:ln/>
        </p:spPr>
        <p:txBody>
          <a:bodyPr wrap="square" rtlCol="0" anchor="ctr"/>
          <a:lstStyle/>
          <a:p>
            <a:pPr indent="0" marL="0">
              <a:buNone/>
            </a:pPr>
            <a:r>
              <a:rPr lang="en-US" sz="900" dirty="0">
                <a:solidFill>
                  <a:srgbClr val="64748B"/>
                </a:solidFill>
                <a:latin typeface="Segoe UI" pitchFamily="34" charset="0"/>
                <a:ea typeface="Segoe UI" pitchFamily="34" charset="-122"/>
                <a:cs typeface="Segoe UI" pitchFamily="34" charset="-120"/>
              </a:rPr>
              <a:t>Fizyoterapi ve Rehabilitasyon Bölümü | 2017 - 2021</a:t>
            </a:r>
            <a:endParaRPr lang="en-US" sz="900" dirty="0"/>
          </a:p>
        </p:txBody>
      </p:sp>
      <p:sp>
        <p:nvSpPr>
          <p:cNvPr id="20" name="Shape 16"/>
          <p:cNvSpPr/>
          <p:nvPr/>
        </p:nvSpPr>
        <p:spPr>
          <a:xfrm>
            <a:off x="4480560" y="4892040"/>
            <a:ext cx="109728" cy="109728"/>
          </a:xfrm>
          <a:prstGeom prst="ellipse">
            <a:avLst/>
          </a:prstGeom>
          <a:solidFill>
            <a:srgbClr val="B43403"/>
          </a:solidFill>
          <a:ln w="12700">
            <a:solidFill>
              <a:srgbClr val="B43403"/>
            </a:solidFill>
            <a:prstDash val="solid"/>
          </a:ln>
        </p:spPr>
      </p:sp>
      <p:sp>
        <p:nvSpPr>
          <p:cNvPr id="21" name="Text 17"/>
          <p:cNvSpPr/>
          <p:nvPr/>
        </p:nvSpPr>
        <p:spPr>
          <a:xfrm>
            <a:off x="4709160" y="4846320"/>
            <a:ext cx="6400800" cy="228600"/>
          </a:xfrm>
          <a:prstGeom prst="rect">
            <a:avLst/>
          </a:prstGeom>
          <a:noFill/>
          <a:ln/>
        </p:spPr>
        <p:txBody>
          <a:bodyPr wrap="square" rtlCol="0" anchor="ctr"/>
          <a:lstStyle/>
          <a:p>
            <a:pPr indent="0" marL="0">
              <a:buNone/>
            </a:pPr>
            <a:r>
              <a:rPr lang="en-US" sz="1050" b="1" dirty="0">
                <a:solidFill>
                  <a:srgbClr val="1E293B"/>
                </a:solidFill>
                <a:latin typeface="Segoe UI" pitchFamily="34" charset="0"/>
                <a:ea typeface="Segoe UI" pitchFamily="34" charset="-122"/>
                <a:cs typeface="Segoe UI" pitchFamily="34" charset="-120"/>
              </a:rPr>
              <a:t>Lise: Mevlana Anadolu Lisesi</a:t>
            </a:r>
            <a:endParaRPr lang="en-US" sz="1050" dirty="0"/>
          </a:p>
        </p:txBody>
      </p:sp>
      <p:sp>
        <p:nvSpPr>
          <p:cNvPr id="22" name="Text 18"/>
          <p:cNvSpPr/>
          <p:nvPr/>
        </p:nvSpPr>
        <p:spPr>
          <a:xfrm>
            <a:off x="4709160" y="5047488"/>
            <a:ext cx="6400800" cy="201168"/>
          </a:xfrm>
          <a:prstGeom prst="rect">
            <a:avLst/>
          </a:prstGeom>
          <a:noFill/>
          <a:ln/>
        </p:spPr>
        <p:txBody>
          <a:bodyPr wrap="square" rtlCol="0" anchor="ctr"/>
          <a:lstStyle/>
          <a:p>
            <a:pPr indent="0" marL="0">
              <a:buNone/>
            </a:pPr>
            <a:r>
              <a:rPr lang="en-US" sz="900" dirty="0">
                <a:solidFill>
                  <a:srgbClr val="64748B"/>
                </a:solidFill>
                <a:latin typeface="Segoe UI" pitchFamily="34" charset="0"/>
                <a:ea typeface="Segoe UI" pitchFamily="34" charset="-122"/>
                <a:cs typeface="Segoe UI" pitchFamily="34" charset="-120"/>
              </a:rPr>
              <a:t>Mezuniyet Yılı: 2017 | Sayısal Alanı</a:t>
            </a:r>
            <a:endParaRPr lang="en-US" sz="900" dirty="0"/>
          </a:p>
        </p:txBody>
      </p:sp>
      <p:sp>
        <p:nvSpPr>
          <p:cNvPr id="23" name="Shape 19"/>
          <p:cNvSpPr/>
          <p:nvPr/>
        </p:nvSpPr>
        <p:spPr>
          <a:xfrm>
            <a:off x="4480560" y="5394960"/>
            <a:ext cx="109728" cy="109728"/>
          </a:xfrm>
          <a:prstGeom prst="ellipse">
            <a:avLst/>
          </a:prstGeom>
          <a:solidFill>
            <a:srgbClr val="B43403"/>
          </a:solidFill>
          <a:ln w="12700">
            <a:solidFill>
              <a:srgbClr val="B43403"/>
            </a:solidFill>
            <a:prstDash val="solid"/>
          </a:ln>
        </p:spPr>
      </p:sp>
      <p:sp>
        <p:nvSpPr>
          <p:cNvPr id="24" name="Text 20"/>
          <p:cNvSpPr/>
          <p:nvPr/>
        </p:nvSpPr>
        <p:spPr>
          <a:xfrm>
            <a:off x="4709160" y="5349240"/>
            <a:ext cx="6400800" cy="228600"/>
          </a:xfrm>
          <a:prstGeom prst="rect">
            <a:avLst/>
          </a:prstGeom>
          <a:noFill/>
          <a:ln/>
        </p:spPr>
        <p:txBody>
          <a:bodyPr wrap="square" rtlCol="0" anchor="ctr"/>
          <a:lstStyle/>
          <a:p>
            <a:pPr indent="0" marL="0">
              <a:buNone/>
            </a:pPr>
            <a:r>
              <a:rPr lang="en-US" sz="1050" b="1" dirty="0">
                <a:solidFill>
                  <a:srgbClr val="1E293B"/>
                </a:solidFill>
                <a:latin typeface="Segoe UI" pitchFamily="34" charset="0"/>
                <a:ea typeface="Segoe UI" pitchFamily="34" charset="-122"/>
                <a:cs typeface="Segoe UI" pitchFamily="34" charset="-120"/>
              </a:rPr>
              <a:t>Uzmanlık: Pediatrik Rehabilitasyon &amp; Duyu Bütünleme</a:t>
            </a:r>
            <a:endParaRPr lang="en-US" sz="1050" dirty="0"/>
          </a:p>
        </p:txBody>
      </p:sp>
      <p:sp>
        <p:nvSpPr>
          <p:cNvPr id="25" name="Text 21"/>
          <p:cNvSpPr/>
          <p:nvPr/>
        </p:nvSpPr>
        <p:spPr>
          <a:xfrm>
            <a:off x="4709160" y="5550408"/>
            <a:ext cx="6400800" cy="201168"/>
          </a:xfrm>
          <a:prstGeom prst="rect">
            <a:avLst/>
          </a:prstGeom>
          <a:noFill/>
          <a:ln/>
        </p:spPr>
        <p:txBody>
          <a:bodyPr wrap="square" rtlCol="0" anchor="ctr"/>
          <a:lstStyle/>
          <a:p>
            <a:pPr indent="0" marL="0">
              <a:buNone/>
            </a:pPr>
            <a:r>
              <a:rPr lang="en-US" sz="900" dirty="0">
                <a:solidFill>
                  <a:srgbClr val="64748B"/>
                </a:solidFill>
                <a:latin typeface="Segoe UI" pitchFamily="34" charset="0"/>
                <a:ea typeface="Segoe UI" pitchFamily="34" charset="-122"/>
                <a:cs typeface="Segoe UI" pitchFamily="34" charset="-120"/>
              </a:rPr>
              <a:t>Klinik Terapi, Duyu Bütünleme Eğitimi ve Çocuk Gelişimi</a:t>
            </a:r>
            <a:endParaRPr lang="en-US" sz="900" dirty="0"/>
          </a:p>
        </p:txBody>
      </p:sp>
      <p:sp>
        <p:nvSpPr>
          <p:cNvPr id="26" name="Shape 22"/>
          <p:cNvSpPr/>
          <p:nvPr/>
        </p:nvSpPr>
        <p:spPr>
          <a:xfrm>
            <a:off x="731520" y="6217920"/>
            <a:ext cx="10728655" cy="18288"/>
          </a:xfrm>
          <a:prstGeom prst="rect">
            <a:avLst/>
          </a:prstGeom>
          <a:solidFill>
            <a:srgbClr val="E2E8F0"/>
          </a:solidFill>
          <a:ln w="12700">
            <a:solidFill>
              <a:srgbClr val="E2E8F0"/>
            </a:solidFill>
            <a:prstDash val="solid"/>
          </a:ln>
        </p:spPr>
      </p:sp>
      <p:pic>
        <p:nvPicPr>
          <p:cNvPr id="27" name="Image 2" descr="C:\Users\akyil\Downloads\İndirilenler\Mevlana Anadolu Lisesi Mezunları\temp_pptx_assets\logo-sembol.png">    </p:cNvPr>
          <p:cNvPicPr>
            <a:picLocks noChangeAspect="1"/>
          </p:cNvPicPr>
          <p:nvPr/>
        </p:nvPicPr>
        <p:blipFill>
          <a:blip r:embed="rId3"/>
          <a:stretch>
            <a:fillRect/>
          </a:stretch>
        </p:blipFill>
        <p:spPr>
          <a:xfrm>
            <a:off x="731520" y="6309360"/>
            <a:ext cx="320040" cy="320040"/>
          </a:xfrm>
          <a:prstGeom prst="rect">
            <a:avLst/>
          </a:prstGeom>
        </p:spPr>
      </p:pic>
      <p:sp>
        <p:nvSpPr>
          <p:cNvPr id="28" name="Text 23"/>
          <p:cNvSpPr/>
          <p:nvPr/>
        </p:nvSpPr>
        <p:spPr>
          <a:xfrm>
            <a:off x="1143000" y="6355080"/>
            <a:ext cx="5486400" cy="274320"/>
          </a:xfrm>
          <a:prstGeom prst="rect">
            <a:avLst/>
          </a:prstGeom>
          <a:noFill/>
          <a:ln/>
        </p:spPr>
        <p:txBody>
          <a:bodyPr wrap="square" rtlCol="0" anchor="ctr"/>
          <a:lstStyle/>
          <a:p>
            <a:pPr indent="0" marL="0">
              <a:buNone/>
            </a:pPr>
            <a:r>
              <a:rPr lang="en-US" sz="900" dirty="0">
                <a:solidFill>
                  <a:srgbClr val="64748B"/>
                </a:solidFill>
                <a:latin typeface="Calibri" pitchFamily="34" charset="0"/>
                <a:ea typeface="Calibri" pitchFamily="34" charset="-122"/>
                <a:cs typeface="Calibri" pitchFamily="34" charset="-120"/>
              </a:rPr>
              <a:t>Mevlana Anadolu Lisesi Mezunları  •  Mezun Söyleşileri</a:t>
            </a:r>
            <a:endParaRPr lang="en-US" sz="900" dirty="0"/>
          </a:p>
        </p:txBody>
      </p:sp>
      <p:sp>
        <p:nvSpPr>
          <p:cNvPr id="29" name="Text 24"/>
          <p:cNvSpPr/>
          <p:nvPr/>
        </p:nvSpPr>
        <p:spPr>
          <a:xfrm>
            <a:off x="10515600" y="6355080"/>
            <a:ext cx="914400" cy="274320"/>
          </a:xfrm>
          <a:prstGeom prst="rect">
            <a:avLst/>
          </a:prstGeom>
          <a:noFill/>
          <a:ln/>
        </p:spPr>
        <p:txBody>
          <a:bodyPr wrap="square" rtlCol="0" anchor="ctr"/>
          <a:lstStyle/>
          <a:p>
            <a:pPr algn="r" indent="0" marL="0">
              <a:buNone/>
            </a:pPr>
            <a:r>
              <a:rPr lang="en-US" sz="900" dirty="0">
                <a:solidFill>
                  <a:srgbClr val="64748B"/>
                </a:solidFill>
                <a:latin typeface="Calibri" pitchFamily="34" charset="0"/>
                <a:ea typeface="Calibri" pitchFamily="34" charset="-122"/>
                <a:cs typeface="Calibri" pitchFamily="34" charset="-120"/>
              </a:rPr>
              <a:t>02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731520" y="457200"/>
            <a:ext cx="2194560" cy="292608"/>
          </a:xfrm>
          <a:prstGeom prst="roundRect">
            <a:avLst>
              <a:gd name="adj" fmla="val 25000"/>
            </a:avLst>
          </a:prstGeom>
          <a:solidFill>
            <a:srgbClr val="ECFDF5"/>
          </a:solidFill>
          <a:ln w="12700">
            <a:solidFill>
              <a:srgbClr val="A7F3D0"/>
            </a:solidFill>
            <a:prstDash val="solid"/>
          </a:ln>
        </p:spPr>
      </p:sp>
      <p:sp>
        <p:nvSpPr>
          <p:cNvPr id="3" name="Text 1"/>
          <p:cNvSpPr/>
          <p:nvPr/>
        </p:nvSpPr>
        <p:spPr>
          <a:xfrm>
            <a:off x="731520" y="484632"/>
            <a:ext cx="2194560" cy="256032"/>
          </a:xfrm>
          <a:prstGeom prst="rect">
            <a:avLst/>
          </a:prstGeom>
          <a:noFill/>
          <a:ln/>
        </p:spPr>
        <p:txBody>
          <a:bodyPr wrap="square" rtlCol="0" anchor="ctr"/>
          <a:lstStyle/>
          <a:p>
            <a:pPr algn="ctr" indent="0" marL="0">
              <a:buNone/>
            </a:pPr>
            <a:r>
              <a:rPr lang="en-US" sz="850" b="1" dirty="0">
                <a:solidFill>
                  <a:srgbClr val="065F46"/>
                </a:solidFill>
                <a:latin typeface="Calibri" pitchFamily="34" charset="0"/>
                <a:ea typeface="Calibri" pitchFamily="34" charset="-122"/>
                <a:cs typeface="Calibri" pitchFamily="34" charset="-120"/>
              </a:rPr>
              <a:t>YETKINLIKLER</a:t>
            </a:r>
            <a:endParaRPr lang="en-US" sz="850" dirty="0"/>
          </a:p>
        </p:txBody>
      </p:sp>
      <p:sp>
        <p:nvSpPr>
          <p:cNvPr id="4" name="Text 2"/>
          <p:cNvSpPr/>
          <p:nvPr/>
        </p:nvSpPr>
        <p:spPr>
          <a:xfrm>
            <a:off x="731520" y="804672"/>
            <a:ext cx="8686800" cy="548640"/>
          </a:xfrm>
          <a:prstGeom prst="rect">
            <a:avLst/>
          </a:prstGeom>
          <a:noFill/>
          <a:ln/>
        </p:spPr>
        <p:txBody>
          <a:bodyPr wrap="square" rtlCol="0" anchor="ctr"/>
          <a:lstStyle/>
          <a:p>
            <a:pPr indent="0" marL="0">
              <a:buNone/>
            </a:pPr>
            <a:r>
              <a:rPr lang="en-US" sz="2200" b="1" dirty="0">
                <a:solidFill>
                  <a:srgbClr val="1E293B"/>
                </a:solidFill>
                <a:latin typeface="Segoe UI" pitchFamily="34" charset="0"/>
                <a:ea typeface="Segoe UI" pitchFamily="34" charset="-122"/>
                <a:cs typeface="Segoe UI" pitchFamily="34" charset="-120"/>
              </a:rPr>
              <a:t>Uzmanlık Alanları &amp; Mesleki Yetkinlikler</a:t>
            </a:r>
            <a:endParaRPr lang="en-US" sz="2200" dirty="0"/>
          </a:p>
        </p:txBody>
      </p:sp>
      <p:pic>
        <p:nvPicPr>
          <p:cNvPr id="5" name="Image 0" descr="C:\Users\akyil\Downloads\İndirilenler\Mevlana Anadolu Lisesi Mezunları\temp_pptx_assets\logo-yatay.png">    </p:cNvPr>
          <p:cNvPicPr>
            <a:picLocks noChangeAspect="1"/>
          </p:cNvPicPr>
          <p:nvPr/>
        </p:nvPicPr>
        <p:blipFill>
          <a:blip r:embed="rId1"/>
          <a:stretch>
            <a:fillRect/>
          </a:stretch>
        </p:blipFill>
        <p:spPr>
          <a:xfrm>
            <a:off x="9814255" y="457200"/>
            <a:ext cx="1645920" cy="548640"/>
          </a:xfrm>
          <a:prstGeom prst="rect">
            <a:avLst/>
          </a:prstGeom>
        </p:spPr>
      </p:pic>
      <p:sp>
        <p:nvSpPr>
          <p:cNvPr id="6" name="Shape 3"/>
          <p:cNvSpPr/>
          <p:nvPr/>
        </p:nvSpPr>
        <p:spPr>
          <a:xfrm>
            <a:off x="731520" y="1463040"/>
            <a:ext cx="3337560" cy="4480560"/>
          </a:xfrm>
          <a:prstGeom prst="roundRect">
            <a:avLst>
              <a:gd name="adj" fmla="val 2740"/>
            </a:avLst>
          </a:prstGeom>
          <a:solidFill>
            <a:srgbClr val="FFFFFF"/>
          </a:solidFill>
          <a:ln w="12700">
            <a:solidFill>
              <a:srgbClr val="E2E8F0"/>
            </a:solidFill>
            <a:prstDash val="solid"/>
          </a:ln>
        </p:spPr>
      </p:sp>
      <p:sp>
        <p:nvSpPr>
          <p:cNvPr id="7" name="Shape 4"/>
          <p:cNvSpPr/>
          <p:nvPr/>
        </p:nvSpPr>
        <p:spPr>
          <a:xfrm>
            <a:off x="1097280" y="1737360"/>
            <a:ext cx="731520" cy="45720"/>
          </a:xfrm>
          <a:prstGeom prst="rect">
            <a:avLst/>
          </a:prstGeom>
          <a:solidFill>
            <a:srgbClr val="B43403"/>
          </a:solidFill>
          <a:ln w="12700">
            <a:solidFill>
              <a:srgbClr val="B43403"/>
            </a:solidFill>
            <a:prstDash val="solid"/>
          </a:ln>
        </p:spPr>
      </p:sp>
      <p:sp>
        <p:nvSpPr>
          <p:cNvPr id="8" name="Text 5"/>
          <p:cNvSpPr/>
          <p:nvPr/>
        </p:nvSpPr>
        <p:spPr>
          <a:xfrm>
            <a:off x="1097280" y="1920240"/>
            <a:ext cx="2606040" cy="594360"/>
          </a:xfrm>
          <a:prstGeom prst="rect">
            <a:avLst/>
          </a:prstGeom>
          <a:noFill/>
          <a:ln/>
        </p:spPr>
        <p:txBody>
          <a:bodyPr wrap="square" rtlCol="0" anchor="ctr"/>
          <a:lstStyle/>
          <a:p>
            <a:pPr indent="0" marL="0">
              <a:buNone/>
            </a:pPr>
            <a:r>
              <a:rPr lang="en-US" sz="1400" b="1" dirty="0">
                <a:solidFill>
                  <a:srgbClr val="1E293B"/>
                </a:solidFill>
                <a:latin typeface="Segoe UI" pitchFamily="34" charset="0"/>
                <a:ea typeface="Segoe UI" pitchFamily="34" charset="-122"/>
                <a:cs typeface="Segoe UI" pitchFamily="34" charset="-120"/>
              </a:rPr>
              <a:t>Pediatrik Rehabilitasyon</a:t>
            </a:r>
            <a:endParaRPr lang="en-US" sz="1400" dirty="0"/>
          </a:p>
        </p:txBody>
      </p:sp>
      <p:sp>
        <p:nvSpPr>
          <p:cNvPr id="9" name="Text 6"/>
          <p:cNvSpPr/>
          <p:nvPr/>
        </p:nvSpPr>
        <p:spPr>
          <a:xfrm>
            <a:off x="1097280" y="2606040"/>
            <a:ext cx="2606040" cy="1463040"/>
          </a:xfrm>
          <a:prstGeom prst="rect">
            <a:avLst/>
          </a:prstGeom>
          <a:noFill/>
          <a:ln/>
        </p:spPr>
        <p:txBody>
          <a:bodyPr wrap="square" rtlCol="0" anchor="ctr"/>
          <a:lstStyle/>
          <a:p>
            <a:pPr indent="0" marL="0">
              <a:lnSpc>
                <a:spcPct val="130000"/>
              </a:lnSpc>
              <a:buNone/>
            </a:pPr>
            <a:r>
              <a:rPr lang="en-US" sz="1050" dirty="0">
                <a:solidFill>
                  <a:srgbClr val="1E293B"/>
                </a:solidFill>
                <a:latin typeface="Segoe UI" pitchFamily="34" charset="0"/>
                <a:ea typeface="Segoe UI" pitchFamily="34" charset="-122"/>
                <a:cs typeface="Segoe UI" pitchFamily="34" charset="-120"/>
              </a:rPr>
              <a:t>Çocuklarda hareket becerilerinin geliştirilmesi, motor gelişim aşamalarının takibi ve günlük yaşamda bağımsızlık kazandırılması.</a:t>
            </a:r>
            <a:endParaRPr lang="en-US" sz="1050" dirty="0"/>
          </a:p>
        </p:txBody>
      </p:sp>
      <p:sp>
        <p:nvSpPr>
          <p:cNvPr id="10" name="Text 7"/>
          <p:cNvSpPr/>
          <p:nvPr/>
        </p:nvSpPr>
        <p:spPr>
          <a:xfrm>
            <a:off x="1097280" y="4251960"/>
            <a:ext cx="2606040" cy="228600"/>
          </a:xfrm>
          <a:prstGeom prst="rect">
            <a:avLst/>
          </a:prstGeom>
          <a:noFill/>
          <a:ln/>
        </p:spPr>
        <p:txBody>
          <a:bodyPr wrap="square" rtlCol="0" anchor="ctr"/>
          <a:lstStyle/>
          <a:p>
            <a:pPr indent="0" marL="0">
              <a:buNone/>
            </a:pPr>
            <a:r>
              <a:rPr lang="en-US" sz="800" b="1" dirty="0">
                <a:solidFill>
                  <a:srgbClr val="64748B"/>
                </a:solidFill>
                <a:latin typeface="Calibri" pitchFamily="34" charset="0"/>
                <a:ea typeface="Calibri" pitchFamily="34" charset="-122"/>
                <a:cs typeface="Calibri" pitchFamily="34" charset="-120"/>
              </a:rPr>
              <a:t>ÖNE ÇIKAN ODAKLAR / KAVRAMLAR</a:t>
            </a:r>
            <a:endParaRPr lang="en-US" sz="800" dirty="0"/>
          </a:p>
        </p:txBody>
      </p:sp>
      <p:sp>
        <p:nvSpPr>
          <p:cNvPr id="11" name="Shape 8"/>
          <p:cNvSpPr/>
          <p:nvPr/>
        </p:nvSpPr>
        <p:spPr>
          <a:xfrm>
            <a:off x="1097280" y="4572000"/>
            <a:ext cx="1234440" cy="320040"/>
          </a:xfrm>
          <a:prstGeom prst="roundRect">
            <a:avLst>
              <a:gd name="adj" fmla="val 17143"/>
            </a:avLst>
          </a:prstGeom>
          <a:solidFill>
            <a:srgbClr val="F1F5F9"/>
          </a:solidFill>
          <a:ln w="6350">
            <a:solidFill>
              <a:srgbClr val="CBD5E1"/>
            </a:solidFill>
            <a:prstDash val="solid"/>
          </a:ln>
        </p:spPr>
      </p:sp>
      <p:sp>
        <p:nvSpPr>
          <p:cNvPr id="12" name="Text 9"/>
          <p:cNvSpPr/>
          <p:nvPr/>
        </p:nvSpPr>
        <p:spPr>
          <a:xfrm>
            <a:off x="1097280" y="461772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Pediatrik Terapi</a:t>
            </a:r>
            <a:endParaRPr lang="en-US" sz="850" dirty="0"/>
          </a:p>
        </p:txBody>
      </p:sp>
      <p:sp>
        <p:nvSpPr>
          <p:cNvPr id="13" name="Shape 10"/>
          <p:cNvSpPr/>
          <p:nvPr/>
        </p:nvSpPr>
        <p:spPr>
          <a:xfrm>
            <a:off x="2423160" y="4572000"/>
            <a:ext cx="1234440" cy="320040"/>
          </a:xfrm>
          <a:prstGeom prst="roundRect">
            <a:avLst>
              <a:gd name="adj" fmla="val 17143"/>
            </a:avLst>
          </a:prstGeom>
          <a:solidFill>
            <a:srgbClr val="F1F5F9"/>
          </a:solidFill>
          <a:ln w="6350">
            <a:solidFill>
              <a:srgbClr val="CBD5E1"/>
            </a:solidFill>
            <a:prstDash val="solid"/>
          </a:ln>
        </p:spPr>
      </p:sp>
      <p:sp>
        <p:nvSpPr>
          <p:cNvPr id="14" name="Text 11"/>
          <p:cNvSpPr/>
          <p:nvPr/>
        </p:nvSpPr>
        <p:spPr>
          <a:xfrm>
            <a:off x="2423160" y="461772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Motor Gelişim</a:t>
            </a:r>
            <a:endParaRPr lang="en-US" sz="850" dirty="0"/>
          </a:p>
        </p:txBody>
      </p:sp>
      <p:sp>
        <p:nvSpPr>
          <p:cNvPr id="15" name="Shape 12"/>
          <p:cNvSpPr/>
          <p:nvPr/>
        </p:nvSpPr>
        <p:spPr>
          <a:xfrm>
            <a:off x="1097280" y="4983480"/>
            <a:ext cx="1234440" cy="320040"/>
          </a:xfrm>
          <a:prstGeom prst="roundRect">
            <a:avLst>
              <a:gd name="adj" fmla="val 17143"/>
            </a:avLst>
          </a:prstGeom>
          <a:solidFill>
            <a:srgbClr val="F1F5F9"/>
          </a:solidFill>
          <a:ln w="6350">
            <a:solidFill>
              <a:srgbClr val="CBD5E1"/>
            </a:solidFill>
            <a:prstDash val="solid"/>
          </a:ln>
        </p:spPr>
      </p:sp>
      <p:sp>
        <p:nvSpPr>
          <p:cNvPr id="16" name="Text 13"/>
          <p:cNvSpPr/>
          <p:nvPr/>
        </p:nvSpPr>
        <p:spPr>
          <a:xfrm>
            <a:off x="1097280" y="502920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Bireysel Seans</a:t>
            </a:r>
            <a:endParaRPr lang="en-US" sz="850" dirty="0"/>
          </a:p>
        </p:txBody>
      </p:sp>
      <p:sp>
        <p:nvSpPr>
          <p:cNvPr id="17" name="Shape 14"/>
          <p:cNvSpPr/>
          <p:nvPr/>
        </p:nvSpPr>
        <p:spPr>
          <a:xfrm>
            <a:off x="2423160" y="4983480"/>
            <a:ext cx="1234440" cy="320040"/>
          </a:xfrm>
          <a:prstGeom prst="roundRect">
            <a:avLst>
              <a:gd name="adj" fmla="val 17143"/>
            </a:avLst>
          </a:prstGeom>
          <a:solidFill>
            <a:srgbClr val="F1F5F9"/>
          </a:solidFill>
          <a:ln w="6350">
            <a:solidFill>
              <a:srgbClr val="CBD5E1"/>
            </a:solidFill>
            <a:prstDash val="solid"/>
          </a:ln>
        </p:spPr>
      </p:sp>
      <p:sp>
        <p:nvSpPr>
          <p:cNvPr id="18" name="Text 15"/>
          <p:cNvSpPr/>
          <p:nvPr/>
        </p:nvSpPr>
        <p:spPr>
          <a:xfrm>
            <a:off x="2423160" y="502920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Rehabilitasyon</a:t>
            </a:r>
            <a:endParaRPr lang="en-US" sz="850" dirty="0"/>
          </a:p>
        </p:txBody>
      </p:sp>
      <p:sp>
        <p:nvSpPr>
          <p:cNvPr id="19" name="Shape 16"/>
          <p:cNvSpPr/>
          <p:nvPr/>
        </p:nvSpPr>
        <p:spPr>
          <a:xfrm>
            <a:off x="4425696" y="1463040"/>
            <a:ext cx="3337560" cy="4480560"/>
          </a:xfrm>
          <a:prstGeom prst="roundRect">
            <a:avLst>
              <a:gd name="adj" fmla="val 2740"/>
            </a:avLst>
          </a:prstGeom>
          <a:solidFill>
            <a:srgbClr val="FFFFFF"/>
          </a:solidFill>
          <a:ln w="12700">
            <a:solidFill>
              <a:srgbClr val="E2E8F0"/>
            </a:solidFill>
            <a:prstDash val="solid"/>
          </a:ln>
        </p:spPr>
      </p:sp>
      <p:sp>
        <p:nvSpPr>
          <p:cNvPr id="20" name="Shape 17"/>
          <p:cNvSpPr/>
          <p:nvPr/>
        </p:nvSpPr>
        <p:spPr>
          <a:xfrm>
            <a:off x="4791456" y="1737360"/>
            <a:ext cx="731520" cy="45720"/>
          </a:xfrm>
          <a:prstGeom prst="rect">
            <a:avLst/>
          </a:prstGeom>
          <a:solidFill>
            <a:srgbClr val="B43403"/>
          </a:solidFill>
          <a:ln w="12700">
            <a:solidFill>
              <a:srgbClr val="B43403"/>
            </a:solidFill>
            <a:prstDash val="solid"/>
          </a:ln>
        </p:spPr>
      </p:sp>
      <p:sp>
        <p:nvSpPr>
          <p:cNvPr id="21" name="Text 18"/>
          <p:cNvSpPr/>
          <p:nvPr/>
        </p:nvSpPr>
        <p:spPr>
          <a:xfrm>
            <a:off x="4791456" y="1920240"/>
            <a:ext cx="2606040" cy="594360"/>
          </a:xfrm>
          <a:prstGeom prst="rect">
            <a:avLst/>
          </a:prstGeom>
          <a:noFill/>
          <a:ln/>
        </p:spPr>
        <p:txBody>
          <a:bodyPr wrap="square" rtlCol="0" anchor="ctr"/>
          <a:lstStyle/>
          <a:p>
            <a:pPr indent="0" marL="0">
              <a:buNone/>
            </a:pPr>
            <a:r>
              <a:rPr lang="en-US" sz="1400" b="1" dirty="0">
                <a:solidFill>
                  <a:srgbClr val="1E293B"/>
                </a:solidFill>
                <a:latin typeface="Segoe UI" pitchFamily="34" charset="0"/>
                <a:ea typeface="Segoe UI" pitchFamily="34" charset="-122"/>
                <a:cs typeface="Segoe UI" pitchFamily="34" charset="-120"/>
              </a:rPr>
              <a:t>Duyu Bütünleme Terapisi</a:t>
            </a:r>
            <a:endParaRPr lang="en-US" sz="1400" dirty="0"/>
          </a:p>
        </p:txBody>
      </p:sp>
      <p:sp>
        <p:nvSpPr>
          <p:cNvPr id="22" name="Text 19"/>
          <p:cNvSpPr/>
          <p:nvPr/>
        </p:nvSpPr>
        <p:spPr>
          <a:xfrm>
            <a:off x="4791456" y="2606040"/>
            <a:ext cx="2606040" cy="1463040"/>
          </a:xfrm>
          <a:prstGeom prst="rect">
            <a:avLst/>
          </a:prstGeom>
          <a:noFill/>
          <a:ln/>
        </p:spPr>
        <p:txBody>
          <a:bodyPr wrap="square" rtlCol="0" anchor="ctr"/>
          <a:lstStyle/>
          <a:p>
            <a:pPr indent="0" marL="0">
              <a:lnSpc>
                <a:spcPct val="130000"/>
              </a:lnSpc>
              <a:buNone/>
            </a:pPr>
            <a:r>
              <a:rPr lang="en-US" sz="1050" dirty="0">
                <a:solidFill>
                  <a:srgbClr val="1E293B"/>
                </a:solidFill>
                <a:latin typeface="Segoe UI" pitchFamily="34" charset="0"/>
                <a:ea typeface="Segoe UI" pitchFamily="34" charset="-122"/>
                <a:cs typeface="Segoe UI" pitchFamily="34" charset="-120"/>
              </a:rPr>
              <a:t>Çevresel ve duyusal uyaranların doğru işlenmesini destekleyen terapötik yaklaşımlar ve duyusal regülasyon çalışmaları.</a:t>
            </a:r>
            <a:endParaRPr lang="en-US" sz="1050" dirty="0"/>
          </a:p>
        </p:txBody>
      </p:sp>
      <p:sp>
        <p:nvSpPr>
          <p:cNvPr id="23" name="Text 20"/>
          <p:cNvSpPr/>
          <p:nvPr/>
        </p:nvSpPr>
        <p:spPr>
          <a:xfrm>
            <a:off x="4791456" y="4251960"/>
            <a:ext cx="2606040" cy="228600"/>
          </a:xfrm>
          <a:prstGeom prst="rect">
            <a:avLst/>
          </a:prstGeom>
          <a:noFill/>
          <a:ln/>
        </p:spPr>
        <p:txBody>
          <a:bodyPr wrap="square" rtlCol="0" anchor="ctr"/>
          <a:lstStyle/>
          <a:p>
            <a:pPr indent="0" marL="0">
              <a:buNone/>
            </a:pPr>
            <a:r>
              <a:rPr lang="en-US" sz="800" b="1" dirty="0">
                <a:solidFill>
                  <a:srgbClr val="64748B"/>
                </a:solidFill>
                <a:latin typeface="Calibri" pitchFamily="34" charset="0"/>
                <a:ea typeface="Calibri" pitchFamily="34" charset="-122"/>
                <a:cs typeface="Calibri" pitchFamily="34" charset="-120"/>
              </a:rPr>
              <a:t>ÖNE ÇIKAN ODAKLAR / KAVRAMLAR</a:t>
            </a:r>
            <a:endParaRPr lang="en-US" sz="800" dirty="0"/>
          </a:p>
        </p:txBody>
      </p:sp>
      <p:sp>
        <p:nvSpPr>
          <p:cNvPr id="24" name="Shape 21"/>
          <p:cNvSpPr/>
          <p:nvPr/>
        </p:nvSpPr>
        <p:spPr>
          <a:xfrm>
            <a:off x="4791456" y="4572000"/>
            <a:ext cx="1234440" cy="320040"/>
          </a:xfrm>
          <a:prstGeom prst="roundRect">
            <a:avLst>
              <a:gd name="adj" fmla="val 17143"/>
            </a:avLst>
          </a:prstGeom>
          <a:solidFill>
            <a:srgbClr val="F1F5F9"/>
          </a:solidFill>
          <a:ln w="6350">
            <a:solidFill>
              <a:srgbClr val="CBD5E1"/>
            </a:solidFill>
            <a:prstDash val="solid"/>
          </a:ln>
        </p:spPr>
      </p:sp>
      <p:sp>
        <p:nvSpPr>
          <p:cNvPr id="25" name="Text 22"/>
          <p:cNvSpPr/>
          <p:nvPr/>
        </p:nvSpPr>
        <p:spPr>
          <a:xfrm>
            <a:off x="4791456" y="461772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Duyu Bütünleme</a:t>
            </a:r>
            <a:endParaRPr lang="en-US" sz="850" dirty="0"/>
          </a:p>
        </p:txBody>
      </p:sp>
      <p:sp>
        <p:nvSpPr>
          <p:cNvPr id="26" name="Shape 23"/>
          <p:cNvSpPr/>
          <p:nvPr/>
        </p:nvSpPr>
        <p:spPr>
          <a:xfrm>
            <a:off x="6117336" y="4572000"/>
            <a:ext cx="1234440" cy="320040"/>
          </a:xfrm>
          <a:prstGeom prst="roundRect">
            <a:avLst>
              <a:gd name="adj" fmla="val 17143"/>
            </a:avLst>
          </a:prstGeom>
          <a:solidFill>
            <a:srgbClr val="F1F5F9"/>
          </a:solidFill>
          <a:ln w="6350">
            <a:solidFill>
              <a:srgbClr val="CBD5E1"/>
            </a:solidFill>
            <a:prstDash val="solid"/>
          </a:ln>
        </p:spPr>
      </p:sp>
      <p:sp>
        <p:nvSpPr>
          <p:cNvPr id="27" name="Text 24"/>
          <p:cNvSpPr/>
          <p:nvPr/>
        </p:nvSpPr>
        <p:spPr>
          <a:xfrm>
            <a:off x="6117336" y="461772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Duyusal İşlemleme</a:t>
            </a:r>
            <a:endParaRPr lang="en-US" sz="850" dirty="0"/>
          </a:p>
        </p:txBody>
      </p:sp>
      <p:sp>
        <p:nvSpPr>
          <p:cNvPr id="28" name="Shape 25"/>
          <p:cNvSpPr/>
          <p:nvPr/>
        </p:nvSpPr>
        <p:spPr>
          <a:xfrm>
            <a:off x="4791456" y="4983480"/>
            <a:ext cx="1234440" cy="320040"/>
          </a:xfrm>
          <a:prstGeom prst="roundRect">
            <a:avLst>
              <a:gd name="adj" fmla="val 17143"/>
            </a:avLst>
          </a:prstGeom>
          <a:solidFill>
            <a:srgbClr val="F1F5F9"/>
          </a:solidFill>
          <a:ln w="6350">
            <a:solidFill>
              <a:srgbClr val="CBD5E1"/>
            </a:solidFill>
            <a:prstDash val="solid"/>
          </a:ln>
        </p:spPr>
      </p:sp>
      <p:sp>
        <p:nvSpPr>
          <p:cNvPr id="29" name="Text 26"/>
          <p:cNvSpPr/>
          <p:nvPr/>
        </p:nvSpPr>
        <p:spPr>
          <a:xfrm>
            <a:off x="4791456" y="502920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Vestibüler Sistem</a:t>
            </a:r>
            <a:endParaRPr lang="en-US" sz="850" dirty="0"/>
          </a:p>
        </p:txBody>
      </p:sp>
      <p:sp>
        <p:nvSpPr>
          <p:cNvPr id="30" name="Shape 27"/>
          <p:cNvSpPr/>
          <p:nvPr/>
        </p:nvSpPr>
        <p:spPr>
          <a:xfrm>
            <a:off x="6117336" y="4983480"/>
            <a:ext cx="1234440" cy="320040"/>
          </a:xfrm>
          <a:prstGeom prst="roundRect">
            <a:avLst>
              <a:gd name="adj" fmla="val 17143"/>
            </a:avLst>
          </a:prstGeom>
          <a:solidFill>
            <a:srgbClr val="F1F5F9"/>
          </a:solidFill>
          <a:ln w="6350">
            <a:solidFill>
              <a:srgbClr val="CBD5E1"/>
            </a:solidFill>
            <a:prstDash val="solid"/>
          </a:ln>
        </p:spPr>
      </p:sp>
      <p:sp>
        <p:nvSpPr>
          <p:cNvPr id="31" name="Text 28"/>
          <p:cNvSpPr/>
          <p:nvPr/>
        </p:nvSpPr>
        <p:spPr>
          <a:xfrm>
            <a:off x="6117336" y="502920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Propriyosepsiyon</a:t>
            </a:r>
            <a:endParaRPr lang="en-US" sz="850" dirty="0"/>
          </a:p>
        </p:txBody>
      </p:sp>
      <p:sp>
        <p:nvSpPr>
          <p:cNvPr id="32" name="Shape 29"/>
          <p:cNvSpPr/>
          <p:nvPr/>
        </p:nvSpPr>
        <p:spPr>
          <a:xfrm>
            <a:off x="8119872" y="1463040"/>
            <a:ext cx="3337560" cy="4480560"/>
          </a:xfrm>
          <a:prstGeom prst="roundRect">
            <a:avLst>
              <a:gd name="adj" fmla="val 2740"/>
            </a:avLst>
          </a:prstGeom>
          <a:solidFill>
            <a:srgbClr val="FFFFFF"/>
          </a:solidFill>
          <a:ln w="12700">
            <a:solidFill>
              <a:srgbClr val="E2E8F0"/>
            </a:solidFill>
            <a:prstDash val="solid"/>
          </a:ln>
        </p:spPr>
      </p:sp>
      <p:sp>
        <p:nvSpPr>
          <p:cNvPr id="33" name="Shape 30"/>
          <p:cNvSpPr/>
          <p:nvPr/>
        </p:nvSpPr>
        <p:spPr>
          <a:xfrm>
            <a:off x="8485632" y="1737360"/>
            <a:ext cx="731520" cy="45720"/>
          </a:xfrm>
          <a:prstGeom prst="rect">
            <a:avLst/>
          </a:prstGeom>
          <a:solidFill>
            <a:srgbClr val="B43403"/>
          </a:solidFill>
          <a:ln w="12700">
            <a:solidFill>
              <a:srgbClr val="B43403"/>
            </a:solidFill>
            <a:prstDash val="solid"/>
          </a:ln>
        </p:spPr>
      </p:sp>
      <p:sp>
        <p:nvSpPr>
          <p:cNvPr id="34" name="Text 31"/>
          <p:cNvSpPr/>
          <p:nvPr/>
        </p:nvSpPr>
        <p:spPr>
          <a:xfrm>
            <a:off x="8485632" y="1920240"/>
            <a:ext cx="2606040" cy="594360"/>
          </a:xfrm>
          <a:prstGeom prst="rect">
            <a:avLst/>
          </a:prstGeom>
          <a:noFill/>
          <a:ln/>
        </p:spPr>
        <p:txBody>
          <a:bodyPr wrap="square" rtlCol="0" anchor="ctr"/>
          <a:lstStyle/>
          <a:p>
            <a:pPr indent="0" marL="0">
              <a:buNone/>
            </a:pPr>
            <a:r>
              <a:rPr lang="en-US" sz="1400" b="1" dirty="0">
                <a:solidFill>
                  <a:srgbClr val="1E293B"/>
                </a:solidFill>
                <a:latin typeface="Segoe UI" pitchFamily="34" charset="0"/>
                <a:ea typeface="Segoe UI" pitchFamily="34" charset="-122"/>
                <a:cs typeface="Segoe UI" pitchFamily="34" charset="-120"/>
              </a:rPr>
              <a:t>Klinik Uygulamaları &amp; Aile Rehberliği</a:t>
            </a:r>
            <a:endParaRPr lang="en-US" sz="1400" dirty="0"/>
          </a:p>
        </p:txBody>
      </p:sp>
      <p:sp>
        <p:nvSpPr>
          <p:cNvPr id="35" name="Text 32"/>
          <p:cNvSpPr/>
          <p:nvPr/>
        </p:nvSpPr>
        <p:spPr>
          <a:xfrm>
            <a:off x="8485632" y="2606040"/>
            <a:ext cx="2606040" cy="1463040"/>
          </a:xfrm>
          <a:prstGeom prst="rect">
            <a:avLst/>
          </a:prstGeom>
          <a:noFill/>
          <a:ln/>
        </p:spPr>
        <p:txBody>
          <a:bodyPr wrap="square" rtlCol="0" anchor="ctr"/>
          <a:lstStyle/>
          <a:p>
            <a:pPr indent="0" marL="0">
              <a:lnSpc>
                <a:spcPct val="130000"/>
              </a:lnSpc>
              <a:buNone/>
            </a:pPr>
            <a:r>
              <a:rPr lang="en-US" sz="1050" dirty="0">
                <a:solidFill>
                  <a:srgbClr val="1E293B"/>
                </a:solidFill>
                <a:latin typeface="Segoe UI" pitchFamily="34" charset="0"/>
                <a:ea typeface="Segoe UI" pitchFamily="34" charset="-122"/>
                <a:cs typeface="Segoe UI" pitchFamily="34" charset="-120"/>
              </a:rPr>
              <a:t>Her çocuğun bireysel gelişim ihtiyaçlarına özel terapi programlarının planlanması ve ailelerle koordineli takip süreçleri.</a:t>
            </a:r>
            <a:endParaRPr lang="en-US" sz="1050" dirty="0"/>
          </a:p>
        </p:txBody>
      </p:sp>
      <p:sp>
        <p:nvSpPr>
          <p:cNvPr id="36" name="Text 33"/>
          <p:cNvSpPr/>
          <p:nvPr/>
        </p:nvSpPr>
        <p:spPr>
          <a:xfrm>
            <a:off x="8485632" y="4251960"/>
            <a:ext cx="2606040" cy="228600"/>
          </a:xfrm>
          <a:prstGeom prst="rect">
            <a:avLst/>
          </a:prstGeom>
          <a:noFill/>
          <a:ln/>
        </p:spPr>
        <p:txBody>
          <a:bodyPr wrap="square" rtlCol="0" anchor="ctr"/>
          <a:lstStyle/>
          <a:p>
            <a:pPr indent="0" marL="0">
              <a:buNone/>
            </a:pPr>
            <a:r>
              <a:rPr lang="en-US" sz="800" b="1" dirty="0">
                <a:solidFill>
                  <a:srgbClr val="64748B"/>
                </a:solidFill>
                <a:latin typeface="Calibri" pitchFamily="34" charset="0"/>
                <a:ea typeface="Calibri" pitchFamily="34" charset="-122"/>
                <a:cs typeface="Calibri" pitchFamily="34" charset="-120"/>
              </a:rPr>
              <a:t>ÖNE ÇIKAN ODAKLAR / KAVRAMLAR</a:t>
            </a:r>
            <a:endParaRPr lang="en-US" sz="800" dirty="0"/>
          </a:p>
        </p:txBody>
      </p:sp>
      <p:sp>
        <p:nvSpPr>
          <p:cNvPr id="37" name="Shape 34"/>
          <p:cNvSpPr/>
          <p:nvPr/>
        </p:nvSpPr>
        <p:spPr>
          <a:xfrm>
            <a:off x="8485632" y="4572000"/>
            <a:ext cx="1234440" cy="320040"/>
          </a:xfrm>
          <a:prstGeom prst="roundRect">
            <a:avLst>
              <a:gd name="adj" fmla="val 17143"/>
            </a:avLst>
          </a:prstGeom>
          <a:solidFill>
            <a:srgbClr val="F1F5F9"/>
          </a:solidFill>
          <a:ln w="6350">
            <a:solidFill>
              <a:srgbClr val="CBD5E1"/>
            </a:solidFill>
            <a:prstDash val="solid"/>
          </a:ln>
        </p:spPr>
      </p:sp>
      <p:sp>
        <p:nvSpPr>
          <p:cNvPr id="38" name="Text 35"/>
          <p:cNvSpPr/>
          <p:nvPr/>
        </p:nvSpPr>
        <p:spPr>
          <a:xfrm>
            <a:off x="8485632" y="461772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Klinik Terapi</a:t>
            </a:r>
            <a:endParaRPr lang="en-US" sz="850" dirty="0"/>
          </a:p>
        </p:txBody>
      </p:sp>
      <p:sp>
        <p:nvSpPr>
          <p:cNvPr id="39" name="Shape 36"/>
          <p:cNvSpPr/>
          <p:nvPr/>
        </p:nvSpPr>
        <p:spPr>
          <a:xfrm>
            <a:off x="9811512" y="4572000"/>
            <a:ext cx="1234440" cy="320040"/>
          </a:xfrm>
          <a:prstGeom prst="roundRect">
            <a:avLst>
              <a:gd name="adj" fmla="val 17143"/>
            </a:avLst>
          </a:prstGeom>
          <a:solidFill>
            <a:srgbClr val="F1F5F9"/>
          </a:solidFill>
          <a:ln w="6350">
            <a:solidFill>
              <a:srgbClr val="CBD5E1"/>
            </a:solidFill>
            <a:prstDash val="solid"/>
          </a:ln>
        </p:spPr>
      </p:sp>
      <p:sp>
        <p:nvSpPr>
          <p:cNvPr id="40" name="Text 37"/>
          <p:cNvSpPr/>
          <p:nvPr/>
        </p:nvSpPr>
        <p:spPr>
          <a:xfrm>
            <a:off x="9811512" y="461772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Kişiselleştirilmiş Program</a:t>
            </a:r>
            <a:endParaRPr lang="en-US" sz="850" dirty="0"/>
          </a:p>
        </p:txBody>
      </p:sp>
      <p:sp>
        <p:nvSpPr>
          <p:cNvPr id="41" name="Shape 38"/>
          <p:cNvSpPr/>
          <p:nvPr/>
        </p:nvSpPr>
        <p:spPr>
          <a:xfrm>
            <a:off x="8485632" y="4983480"/>
            <a:ext cx="1234440" cy="320040"/>
          </a:xfrm>
          <a:prstGeom prst="roundRect">
            <a:avLst>
              <a:gd name="adj" fmla="val 17143"/>
            </a:avLst>
          </a:prstGeom>
          <a:solidFill>
            <a:srgbClr val="F1F5F9"/>
          </a:solidFill>
          <a:ln w="6350">
            <a:solidFill>
              <a:srgbClr val="CBD5E1"/>
            </a:solidFill>
            <a:prstDash val="solid"/>
          </a:ln>
        </p:spPr>
      </p:sp>
      <p:sp>
        <p:nvSpPr>
          <p:cNvPr id="42" name="Text 39"/>
          <p:cNvSpPr/>
          <p:nvPr/>
        </p:nvSpPr>
        <p:spPr>
          <a:xfrm>
            <a:off x="8485632" y="502920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Aile Rehberliği</a:t>
            </a:r>
            <a:endParaRPr lang="en-US" sz="850" dirty="0"/>
          </a:p>
        </p:txBody>
      </p:sp>
      <p:sp>
        <p:nvSpPr>
          <p:cNvPr id="43" name="Shape 40"/>
          <p:cNvSpPr/>
          <p:nvPr/>
        </p:nvSpPr>
        <p:spPr>
          <a:xfrm>
            <a:off x="9811512" y="4983480"/>
            <a:ext cx="1234440" cy="320040"/>
          </a:xfrm>
          <a:prstGeom prst="roundRect">
            <a:avLst>
              <a:gd name="adj" fmla="val 17143"/>
            </a:avLst>
          </a:prstGeom>
          <a:solidFill>
            <a:srgbClr val="F1F5F9"/>
          </a:solidFill>
          <a:ln w="6350">
            <a:solidFill>
              <a:srgbClr val="CBD5E1"/>
            </a:solidFill>
            <a:prstDash val="solid"/>
          </a:ln>
        </p:spPr>
      </p:sp>
      <p:sp>
        <p:nvSpPr>
          <p:cNvPr id="44" name="Text 41"/>
          <p:cNvSpPr/>
          <p:nvPr/>
        </p:nvSpPr>
        <p:spPr>
          <a:xfrm>
            <a:off x="9811512" y="5029200"/>
            <a:ext cx="1234440" cy="228600"/>
          </a:xfrm>
          <a:prstGeom prst="rect">
            <a:avLst/>
          </a:prstGeom>
          <a:noFill/>
          <a:ln/>
        </p:spPr>
        <p:txBody>
          <a:bodyPr wrap="square" rtlCol="0" anchor="ctr"/>
          <a:lstStyle/>
          <a:p>
            <a:pPr algn="ctr" indent="0" marL="0">
              <a:buNone/>
            </a:pPr>
            <a:r>
              <a:rPr lang="en-US" sz="850" dirty="0">
                <a:solidFill>
                  <a:srgbClr val="1E293B"/>
                </a:solidFill>
                <a:latin typeface="Calibri" pitchFamily="34" charset="0"/>
                <a:ea typeface="Calibri" pitchFamily="34" charset="-122"/>
                <a:cs typeface="Calibri" pitchFamily="34" charset="-120"/>
              </a:rPr>
              <a:t>Topluluk Ağı</a:t>
            </a:r>
            <a:endParaRPr lang="en-US" sz="850" dirty="0"/>
          </a:p>
        </p:txBody>
      </p:sp>
      <p:sp>
        <p:nvSpPr>
          <p:cNvPr id="45" name="Shape 42"/>
          <p:cNvSpPr/>
          <p:nvPr/>
        </p:nvSpPr>
        <p:spPr>
          <a:xfrm>
            <a:off x="731520" y="6217920"/>
            <a:ext cx="10728655" cy="18288"/>
          </a:xfrm>
          <a:prstGeom prst="rect">
            <a:avLst/>
          </a:prstGeom>
          <a:solidFill>
            <a:srgbClr val="E2E8F0"/>
          </a:solidFill>
          <a:ln w="12700">
            <a:solidFill>
              <a:srgbClr val="E2E8F0"/>
            </a:solidFill>
            <a:prstDash val="solid"/>
          </a:ln>
        </p:spPr>
      </p:sp>
      <p:pic>
        <p:nvPicPr>
          <p:cNvPr id="46" name="Image 1" descr="C:\Users\akyil\Downloads\İndirilenler\Mevlana Anadolu Lisesi Mezunları\temp_pptx_assets\logo-sembol.png">    </p:cNvPr>
          <p:cNvPicPr>
            <a:picLocks noChangeAspect="1"/>
          </p:cNvPicPr>
          <p:nvPr/>
        </p:nvPicPr>
        <p:blipFill>
          <a:blip r:embed="rId2"/>
          <a:stretch>
            <a:fillRect/>
          </a:stretch>
        </p:blipFill>
        <p:spPr>
          <a:xfrm>
            <a:off x="731520" y="6309360"/>
            <a:ext cx="320040" cy="320040"/>
          </a:xfrm>
          <a:prstGeom prst="rect">
            <a:avLst/>
          </a:prstGeom>
        </p:spPr>
      </p:pic>
      <p:sp>
        <p:nvSpPr>
          <p:cNvPr id="47" name="Text 43"/>
          <p:cNvSpPr/>
          <p:nvPr/>
        </p:nvSpPr>
        <p:spPr>
          <a:xfrm>
            <a:off x="1143000" y="6355080"/>
            <a:ext cx="5486400" cy="274320"/>
          </a:xfrm>
          <a:prstGeom prst="rect">
            <a:avLst/>
          </a:prstGeom>
          <a:noFill/>
          <a:ln/>
        </p:spPr>
        <p:txBody>
          <a:bodyPr wrap="square" rtlCol="0" anchor="ctr"/>
          <a:lstStyle/>
          <a:p>
            <a:pPr indent="0" marL="0">
              <a:buNone/>
            </a:pPr>
            <a:r>
              <a:rPr lang="en-US" sz="900" dirty="0">
                <a:solidFill>
                  <a:srgbClr val="64748B"/>
                </a:solidFill>
                <a:latin typeface="Calibri" pitchFamily="34" charset="0"/>
                <a:ea typeface="Calibri" pitchFamily="34" charset="-122"/>
                <a:cs typeface="Calibri" pitchFamily="34" charset="-120"/>
              </a:rPr>
              <a:t>Mevlana Anadolu Lisesi Mezunları  •  Mezun Söyleşileri</a:t>
            </a:r>
            <a:endParaRPr lang="en-US" sz="900" dirty="0"/>
          </a:p>
        </p:txBody>
      </p:sp>
      <p:sp>
        <p:nvSpPr>
          <p:cNvPr id="48" name="Text 44"/>
          <p:cNvSpPr/>
          <p:nvPr/>
        </p:nvSpPr>
        <p:spPr>
          <a:xfrm>
            <a:off x="10515600" y="6355080"/>
            <a:ext cx="914400" cy="274320"/>
          </a:xfrm>
          <a:prstGeom prst="rect">
            <a:avLst/>
          </a:prstGeom>
          <a:noFill/>
          <a:ln/>
        </p:spPr>
        <p:txBody>
          <a:bodyPr wrap="square" rtlCol="0" anchor="ctr"/>
          <a:lstStyle/>
          <a:p>
            <a:pPr algn="r" indent="0" marL="0">
              <a:buNone/>
            </a:pPr>
            <a:r>
              <a:rPr lang="en-US" sz="900" dirty="0">
                <a:solidFill>
                  <a:srgbClr val="64748B"/>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731520" y="457200"/>
            <a:ext cx="2194560" cy="292608"/>
          </a:xfrm>
          <a:prstGeom prst="roundRect">
            <a:avLst>
              <a:gd name="adj" fmla="val 25000"/>
            </a:avLst>
          </a:prstGeom>
          <a:solidFill>
            <a:srgbClr val="ECFDF5"/>
          </a:solidFill>
          <a:ln w="12700">
            <a:solidFill>
              <a:srgbClr val="A7F3D0"/>
            </a:solidFill>
            <a:prstDash val="solid"/>
          </a:ln>
        </p:spPr>
      </p:sp>
      <p:sp>
        <p:nvSpPr>
          <p:cNvPr id="3" name="Text 1"/>
          <p:cNvSpPr/>
          <p:nvPr/>
        </p:nvSpPr>
        <p:spPr>
          <a:xfrm>
            <a:off x="731520" y="484632"/>
            <a:ext cx="2194560" cy="256032"/>
          </a:xfrm>
          <a:prstGeom prst="rect">
            <a:avLst/>
          </a:prstGeom>
          <a:noFill/>
          <a:ln/>
        </p:spPr>
        <p:txBody>
          <a:bodyPr wrap="square" rtlCol="0" anchor="ctr"/>
          <a:lstStyle/>
          <a:p>
            <a:pPr algn="ctr" indent="0" marL="0">
              <a:buNone/>
            </a:pPr>
            <a:r>
              <a:rPr lang="en-US" sz="850" b="1" dirty="0">
                <a:solidFill>
                  <a:srgbClr val="065F46"/>
                </a:solidFill>
                <a:latin typeface="Calibri" pitchFamily="34" charset="0"/>
                <a:ea typeface="Calibri" pitchFamily="34" charset="-122"/>
                <a:cs typeface="Calibri" pitchFamily="34" charset="-120"/>
              </a:rPr>
              <a:t>KARIYER</a:t>
            </a:r>
            <a:endParaRPr lang="en-US" sz="850" dirty="0"/>
          </a:p>
        </p:txBody>
      </p:sp>
      <p:sp>
        <p:nvSpPr>
          <p:cNvPr id="4" name="Text 2"/>
          <p:cNvSpPr/>
          <p:nvPr/>
        </p:nvSpPr>
        <p:spPr>
          <a:xfrm>
            <a:off x="731520" y="804672"/>
            <a:ext cx="8686800" cy="548640"/>
          </a:xfrm>
          <a:prstGeom prst="rect">
            <a:avLst/>
          </a:prstGeom>
          <a:noFill/>
          <a:ln/>
        </p:spPr>
        <p:txBody>
          <a:bodyPr wrap="square" rtlCol="0" anchor="ctr"/>
          <a:lstStyle/>
          <a:p>
            <a:pPr indent="0" marL="0">
              <a:buNone/>
            </a:pPr>
            <a:r>
              <a:rPr lang="en-US" sz="2200" b="1" dirty="0">
                <a:solidFill>
                  <a:srgbClr val="1E293B"/>
                </a:solidFill>
                <a:latin typeface="Segoe UI" pitchFamily="34" charset="0"/>
                <a:ea typeface="Segoe UI" pitchFamily="34" charset="-122"/>
                <a:cs typeface="Segoe UI" pitchFamily="34" charset="-120"/>
              </a:rPr>
              <a:t>Mesleki Yolculuk &amp; Önemli Dönüm Noktaları</a:t>
            </a:r>
            <a:endParaRPr lang="en-US" sz="2200" dirty="0"/>
          </a:p>
        </p:txBody>
      </p:sp>
      <p:pic>
        <p:nvPicPr>
          <p:cNvPr id="5" name="Image 0" descr="C:\Users\akyil\Downloads\İndirilenler\Mevlana Anadolu Lisesi Mezunları\temp_pptx_assets\logo-yatay.png">    </p:cNvPr>
          <p:cNvPicPr>
            <a:picLocks noChangeAspect="1"/>
          </p:cNvPicPr>
          <p:nvPr/>
        </p:nvPicPr>
        <p:blipFill>
          <a:blip r:embed="rId1"/>
          <a:stretch>
            <a:fillRect/>
          </a:stretch>
        </p:blipFill>
        <p:spPr>
          <a:xfrm>
            <a:off x="9814255" y="457200"/>
            <a:ext cx="1645920" cy="548640"/>
          </a:xfrm>
          <a:prstGeom prst="rect">
            <a:avLst/>
          </a:prstGeom>
        </p:spPr>
      </p:pic>
      <p:sp>
        <p:nvSpPr>
          <p:cNvPr id="6" name="Shape 3"/>
          <p:cNvSpPr/>
          <p:nvPr/>
        </p:nvSpPr>
        <p:spPr>
          <a:xfrm>
            <a:off x="731520" y="1463040"/>
            <a:ext cx="10728655" cy="1325880"/>
          </a:xfrm>
          <a:prstGeom prst="roundRect">
            <a:avLst>
              <a:gd name="adj" fmla="val 5517"/>
            </a:avLst>
          </a:prstGeom>
          <a:solidFill>
            <a:srgbClr val="FFFFFF"/>
          </a:solidFill>
          <a:ln w="12700">
            <a:solidFill>
              <a:srgbClr val="E2E8F0"/>
            </a:solidFill>
            <a:prstDash val="solid"/>
          </a:ln>
        </p:spPr>
      </p:sp>
      <p:sp>
        <p:nvSpPr>
          <p:cNvPr id="7" name="Shape 4"/>
          <p:cNvSpPr/>
          <p:nvPr/>
        </p:nvSpPr>
        <p:spPr>
          <a:xfrm>
            <a:off x="731520" y="1463040"/>
            <a:ext cx="137160" cy="1325880"/>
          </a:xfrm>
          <a:prstGeom prst="rect">
            <a:avLst/>
          </a:prstGeom>
          <a:solidFill>
            <a:srgbClr val="065F46"/>
          </a:solidFill>
          <a:ln w="12700">
            <a:solidFill>
              <a:srgbClr val="065F46"/>
            </a:solidFill>
            <a:prstDash val="solid"/>
          </a:ln>
        </p:spPr>
      </p:sp>
      <p:sp>
        <p:nvSpPr>
          <p:cNvPr id="8" name="Text 5"/>
          <p:cNvSpPr/>
          <p:nvPr/>
        </p:nvSpPr>
        <p:spPr>
          <a:xfrm>
            <a:off x="1097280" y="1645920"/>
            <a:ext cx="2011680" cy="274320"/>
          </a:xfrm>
          <a:prstGeom prst="rect">
            <a:avLst/>
          </a:prstGeom>
          <a:noFill/>
          <a:ln/>
        </p:spPr>
        <p:txBody>
          <a:bodyPr wrap="square" rtlCol="0" anchor="ctr"/>
          <a:lstStyle/>
          <a:p>
            <a:pPr indent="0" marL="0">
              <a:buNone/>
            </a:pPr>
            <a:r>
              <a:rPr lang="en-US" sz="1100" b="1" dirty="0">
                <a:solidFill>
                  <a:srgbClr val="065F46"/>
                </a:solidFill>
                <a:latin typeface="Segoe UI" pitchFamily="34" charset="0"/>
                <a:ea typeface="Segoe UI" pitchFamily="34" charset="-122"/>
                <a:cs typeface="Segoe UI" pitchFamily="34" charset="-120"/>
              </a:rPr>
              <a:t>2021 - Günümüz</a:t>
            </a:r>
            <a:endParaRPr lang="en-US" sz="1100" dirty="0"/>
          </a:p>
        </p:txBody>
      </p:sp>
      <p:sp>
        <p:nvSpPr>
          <p:cNvPr id="9" name="Text 6"/>
          <p:cNvSpPr/>
          <p:nvPr/>
        </p:nvSpPr>
        <p:spPr>
          <a:xfrm>
            <a:off x="3291840" y="1627632"/>
            <a:ext cx="7863840" cy="320040"/>
          </a:xfrm>
          <a:prstGeom prst="rect">
            <a:avLst/>
          </a:prstGeom>
          <a:noFill/>
          <a:ln/>
        </p:spPr>
        <p:txBody>
          <a:bodyPr wrap="square" rtlCol="0" anchor="ctr"/>
          <a:lstStyle/>
          <a:p>
            <a:pPr indent="0" marL="0">
              <a:buNone/>
            </a:pPr>
            <a:r>
              <a:rPr lang="en-US" sz="1300" b="1" dirty="0">
                <a:solidFill>
                  <a:srgbClr val="1E293B"/>
                </a:solidFill>
                <a:latin typeface="Segoe UI" pitchFamily="34" charset="0"/>
                <a:ea typeface="Segoe UI" pitchFamily="34" charset="-122"/>
                <a:cs typeface="Segoe UI" pitchFamily="34" charset="-120"/>
              </a:rPr>
              <a:t>Fizyoterapist</a:t>
            </a:r>
            <a:endParaRPr lang="en-US" sz="1300" dirty="0"/>
          </a:p>
        </p:txBody>
      </p:sp>
      <p:sp>
        <p:nvSpPr>
          <p:cNvPr id="10" name="Text 7"/>
          <p:cNvSpPr/>
          <p:nvPr/>
        </p:nvSpPr>
        <p:spPr>
          <a:xfrm>
            <a:off x="3291840" y="1938528"/>
            <a:ext cx="7863840" cy="228600"/>
          </a:xfrm>
          <a:prstGeom prst="rect">
            <a:avLst/>
          </a:prstGeom>
          <a:noFill/>
          <a:ln/>
        </p:spPr>
        <p:txBody>
          <a:bodyPr wrap="square" rtlCol="0" anchor="ctr"/>
          <a:lstStyle/>
          <a:p>
            <a:pPr indent="0" marL="0">
              <a:buNone/>
            </a:pPr>
            <a:r>
              <a:rPr lang="en-US" sz="950" dirty="0">
                <a:solidFill>
                  <a:srgbClr val="065F46"/>
                </a:solidFill>
                <a:latin typeface="Segoe UI" pitchFamily="34" charset="0"/>
                <a:ea typeface="Segoe UI" pitchFamily="34" charset="-122"/>
                <a:cs typeface="Segoe UI" pitchFamily="34" charset="-120"/>
              </a:rPr>
              <a:t>Kendi Kliniği • İstanbul</a:t>
            </a:r>
            <a:endParaRPr lang="en-US" sz="950" dirty="0"/>
          </a:p>
        </p:txBody>
      </p:sp>
      <p:sp>
        <p:nvSpPr>
          <p:cNvPr id="11" name="Text 8"/>
          <p:cNvSpPr/>
          <p:nvPr/>
        </p:nvSpPr>
        <p:spPr>
          <a:xfrm>
            <a:off x="3291840" y="2212848"/>
            <a:ext cx="7863840" cy="457200"/>
          </a:xfrm>
          <a:prstGeom prst="rect">
            <a:avLst/>
          </a:prstGeom>
          <a:noFill/>
          <a:ln/>
        </p:spPr>
        <p:txBody>
          <a:bodyPr wrap="square" rtlCol="0" anchor="ctr"/>
          <a:lstStyle/>
          <a:p>
            <a:pPr indent="0" marL="0">
              <a:lnSpc>
                <a:spcPct val="125000"/>
              </a:lnSpc>
              <a:buNone/>
            </a:pPr>
            <a:r>
              <a:rPr lang="en-US" sz="1000" dirty="0">
                <a:solidFill>
                  <a:srgbClr val="1E293B"/>
                </a:solidFill>
                <a:latin typeface="Segoe UI" pitchFamily="34" charset="0"/>
                <a:ea typeface="Segoe UI" pitchFamily="34" charset="-122"/>
                <a:cs typeface="Segoe UI" pitchFamily="34" charset="-120"/>
              </a:rPr>
              <a:t>Pediatrik rehabilitasyon ve duyu bütünleme odaklı bireysel terapi seanslarının yürütülmesi ve gelişim takipleri.</a:t>
            </a:r>
            <a:endParaRPr lang="en-US" sz="1000" dirty="0"/>
          </a:p>
        </p:txBody>
      </p:sp>
      <p:sp>
        <p:nvSpPr>
          <p:cNvPr id="12" name="Shape 9"/>
          <p:cNvSpPr/>
          <p:nvPr/>
        </p:nvSpPr>
        <p:spPr>
          <a:xfrm>
            <a:off x="731520" y="2971800"/>
            <a:ext cx="10728655" cy="1325880"/>
          </a:xfrm>
          <a:prstGeom prst="roundRect">
            <a:avLst>
              <a:gd name="adj" fmla="val 5517"/>
            </a:avLst>
          </a:prstGeom>
          <a:solidFill>
            <a:srgbClr val="FFFFFF"/>
          </a:solidFill>
          <a:ln w="12700">
            <a:solidFill>
              <a:srgbClr val="E2E8F0"/>
            </a:solidFill>
            <a:prstDash val="solid"/>
          </a:ln>
        </p:spPr>
      </p:sp>
      <p:sp>
        <p:nvSpPr>
          <p:cNvPr id="13" name="Shape 10"/>
          <p:cNvSpPr/>
          <p:nvPr/>
        </p:nvSpPr>
        <p:spPr>
          <a:xfrm>
            <a:off x="731520" y="2971800"/>
            <a:ext cx="137160" cy="1325880"/>
          </a:xfrm>
          <a:prstGeom prst="rect">
            <a:avLst/>
          </a:prstGeom>
          <a:solidFill>
            <a:srgbClr val="B43403"/>
          </a:solidFill>
          <a:ln w="12700">
            <a:solidFill>
              <a:srgbClr val="B43403"/>
            </a:solidFill>
            <a:prstDash val="solid"/>
          </a:ln>
        </p:spPr>
      </p:sp>
      <p:sp>
        <p:nvSpPr>
          <p:cNvPr id="14" name="Text 11"/>
          <p:cNvSpPr/>
          <p:nvPr/>
        </p:nvSpPr>
        <p:spPr>
          <a:xfrm>
            <a:off x="1097280" y="3154680"/>
            <a:ext cx="2011680" cy="274320"/>
          </a:xfrm>
          <a:prstGeom prst="rect">
            <a:avLst/>
          </a:prstGeom>
          <a:noFill/>
          <a:ln/>
        </p:spPr>
        <p:txBody>
          <a:bodyPr wrap="square" rtlCol="0" anchor="ctr"/>
          <a:lstStyle/>
          <a:p>
            <a:pPr indent="0" marL="0">
              <a:buNone/>
            </a:pPr>
            <a:r>
              <a:rPr lang="en-US" sz="1100" b="1" dirty="0">
                <a:solidFill>
                  <a:srgbClr val="64748B"/>
                </a:solidFill>
                <a:latin typeface="Segoe UI" pitchFamily="34" charset="0"/>
                <a:ea typeface="Segoe UI" pitchFamily="34" charset="-122"/>
                <a:cs typeface="Segoe UI" pitchFamily="34" charset="-120"/>
              </a:rPr>
              <a:t>2020 - 2021</a:t>
            </a:r>
            <a:endParaRPr lang="en-US" sz="1100" dirty="0"/>
          </a:p>
        </p:txBody>
      </p:sp>
      <p:sp>
        <p:nvSpPr>
          <p:cNvPr id="15" name="Text 12"/>
          <p:cNvSpPr/>
          <p:nvPr/>
        </p:nvSpPr>
        <p:spPr>
          <a:xfrm>
            <a:off x="3291840" y="3136392"/>
            <a:ext cx="7863840" cy="320040"/>
          </a:xfrm>
          <a:prstGeom prst="rect">
            <a:avLst/>
          </a:prstGeom>
          <a:noFill/>
          <a:ln/>
        </p:spPr>
        <p:txBody>
          <a:bodyPr wrap="square" rtlCol="0" anchor="ctr"/>
          <a:lstStyle/>
          <a:p>
            <a:pPr indent="0" marL="0">
              <a:buNone/>
            </a:pPr>
            <a:r>
              <a:rPr lang="en-US" sz="1300" b="1" dirty="0">
                <a:solidFill>
                  <a:srgbClr val="1E293B"/>
                </a:solidFill>
                <a:latin typeface="Segoe UI" pitchFamily="34" charset="0"/>
                <a:ea typeface="Segoe UI" pitchFamily="34" charset="-122"/>
                <a:cs typeface="Segoe UI" pitchFamily="34" charset="-120"/>
              </a:rPr>
              <a:t>Stajyer Fizyoterapist</a:t>
            </a:r>
            <a:endParaRPr lang="en-US" sz="1300" dirty="0"/>
          </a:p>
        </p:txBody>
      </p:sp>
      <p:sp>
        <p:nvSpPr>
          <p:cNvPr id="16" name="Text 13"/>
          <p:cNvSpPr/>
          <p:nvPr/>
        </p:nvSpPr>
        <p:spPr>
          <a:xfrm>
            <a:off x="3291840" y="3447288"/>
            <a:ext cx="7863840" cy="228600"/>
          </a:xfrm>
          <a:prstGeom prst="rect">
            <a:avLst/>
          </a:prstGeom>
          <a:noFill/>
          <a:ln/>
        </p:spPr>
        <p:txBody>
          <a:bodyPr wrap="square" rtlCol="0" anchor="ctr"/>
          <a:lstStyle/>
          <a:p>
            <a:pPr indent="0" marL="0">
              <a:buNone/>
            </a:pPr>
            <a:r>
              <a:rPr lang="en-US" sz="950" dirty="0">
                <a:solidFill>
                  <a:srgbClr val="065F46"/>
                </a:solidFill>
                <a:latin typeface="Segoe UI" pitchFamily="34" charset="0"/>
                <a:ea typeface="Segoe UI" pitchFamily="34" charset="-122"/>
                <a:cs typeface="Segoe UI" pitchFamily="34" charset="-120"/>
              </a:rPr>
              <a:t>Bezmiâlem Vakıf Üni. Hastanesi &amp; Rehabilitasyon Merkezleri</a:t>
            </a:r>
            <a:endParaRPr lang="en-US" sz="950" dirty="0"/>
          </a:p>
        </p:txBody>
      </p:sp>
      <p:sp>
        <p:nvSpPr>
          <p:cNvPr id="17" name="Text 14"/>
          <p:cNvSpPr/>
          <p:nvPr/>
        </p:nvSpPr>
        <p:spPr>
          <a:xfrm>
            <a:off x="3291840" y="3721608"/>
            <a:ext cx="7863840" cy="457200"/>
          </a:xfrm>
          <a:prstGeom prst="rect">
            <a:avLst/>
          </a:prstGeom>
          <a:noFill/>
          <a:ln/>
        </p:spPr>
        <p:txBody>
          <a:bodyPr wrap="square" rtlCol="0" anchor="ctr"/>
          <a:lstStyle/>
          <a:p>
            <a:pPr indent="0" marL="0">
              <a:lnSpc>
                <a:spcPct val="125000"/>
              </a:lnSpc>
              <a:buNone/>
            </a:pPr>
            <a:r>
              <a:rPr lang="en-US" sz="1000" dirty="0">
                <a:solidFill>
                  <a:srgbClr val="1E293B"/>
                </a:solidFill>
                <a:latin typeface="Segoe UI" pitchFamily="34" charset="0"/>
                <a:ea typeface="Segoe UI" pitchFamily="34" charset="-122"/>
                <a:cs typeface="Segoe UI" pitchFamily="34" charset="-120"/>
              </a:rPr>
              <a:t>Pediatrik, nörolojik ve ortopedik rehabilitasyon birimlerinde klinik değerlendirme ve hasta takipleri.</a:t>
            </a:r>
            <a:endParaRPr lang="en-US" sz="1000" dirty="0"/>
          </a:p>
        </p:txBody>
      </p:sp>
      <p:sp>
        <p:nvSpPr>
          <p:cNvPr id="18" name="Shape 15"/>
          <p:cNvSpPr/>
          <p:nvPr/>
        </p:nvSpPr>
        <p:spPr>
          <a:xfrm>
            <a:off x="731520" y="4480560"/>
            <a:ext cx="10728655" cy="1325880"/>
          </a:xfrm>
          <a:prstGeom prst="roundRect">
            <a:avLst>
              <a:gd name="adj" fmla="val 5517"/>
            </a:avLst>
          </a:prstGeom>
          <a:solidFill>
            <a:srgbClr val="FFFFFF"/>
          </a:solidFill>
          <a:ln w="12700">
            <a:solidFill>
              <a:srgbClr val="E2E8F0"/>
            </a:solidFill>
            <a:prstDash val="solid"/>
          </a:ln>
        </p:spPr>
      </p:sp>
      <p:sp>
        <p:nvSpPr>
          <p:cNvPr id="19" name="Shape 16"/>
          <p:cNvSpPr/>
          <p:nvPr/>
        </p:nvSpPr>
        <p:spPr>
          <a:xfrm>
            <a:off x="731520" y="4480560"/>
            <a:ext cx="137160" cy="1325880"/>
          </a:xfrm>
          <a:prstGeom prst="rect">
            <a:avLst/>
          </a:prstGeom>
          <a:solidFill>
            <a:srgbClr val="B43403"/>
          </a:solidFill>
          <a:ln w="12700">
            <a:solidFill>
              <a:srgbClr val="B43403"/>
            </a:solidFill>
            <a:prstDash val="solid"/>
          </a:ln>
        </p:spPr>
      </p:sp>
      <p:sp>
        <p:nvSpPr>
          <p:cNvPr id="20" name="Text 17"/>
          <p:cNvSpPr/>
          <p:nvPr/>
        </p:nvSpPr>
        <p:spPr>
          <a:xfrm>
            <a:off x="1097280" y="4663440"/>
            <a:ext cx="2011680" cy="274320"/>
          </a:xfrm>
          <a:prstGeom prst="rect">
            <a:avLst/>
          </a:prstGeom>
          <a:noFill/>
          <a:ln/>
        </p:spPr>
        <p:txBody>
          <a:bodyPr wrap="square" rtlCol="0" anchor="ctr"/>
          <a:lstStyle/>
          <a:p>
            <a:pPr indent="0" marL="0">
              <a:buNone/>
            </a:pPr>
            <a:r>
              <a:rPr lang="en-US" sz="1100" b="1" dirty="0">
                <a:solidFill>
                  <a:srgbClr val="64748B"/>
                </a:solidFill>
                <a:latin typeface="Segoe UI" pitchFamily="34" charset="0"/>
                <a:ea typeface="Segoe UI" pitchFamily="34" charset="-122"/>
                <a:cs typeface="Segoe UI" pitchFamily="34" charset="-120"/>
              </a:rPr>
              <a:t>2017 - 2021</a:t>
            </a:r>
            <a:endParaRPr lang="en-US" sz="1100" dirty="0"/>
          </a:p>
        </p:txBody>
      </p:sp>
      <p:sp>
        <p:nvSpPr>
          <p:cNvPr id="21" name="Text 18"/>
          <p:cNvSpPr/>
          <p:nvPr/>
        </p:nvSpPr>
        <p:spPr>
          <a:xfrm>
            <a:off x="3291840" y="4645152"/>
            <a:ext cx="7863840" cy="320040"/>
          </a:xfrm>
          <a:prstGeom prst="rect">
            <a:avLst/>
          </a:prstGeom>
          <a:noFill/>
          <a:ln/>
        </p:spPr>
        <p:txBody>
          <a:bodyPr wrap="square" rtlCol="0" anchor="ctr"/>
          <a:lstStyle/>
          <a:p>
            <a:pPr indent="0" marL="0">
              <a:buNone/>
            </a:pPr>
            <a:r>
              <a:rPr lang="en-US" sz="1300" b="1" dirty="0">
                <a:solidFill>
                  <a:srgbClr val="1E293B"/>
                </a:solidFill>
                <a:latin typeface="Segoe UI" pitchFamily="34" charset="0"/>
                <a:ea typeface="Segoe UI" pitchFamily="34" charset="-122"/>
                <a:cs typeface="Segoe UI" pitchFamily="34" charset="-120"/>
              </a:rPr>
              <a:t>Lisans Eğitimi &amp; Akademik Çalışmalar</a:t>
            </a:r>
            <a:endParaRPr lang="en-US" sz="1300" dirty="0"/>
          </a:p>
        </p:txBody>
      </p:sp>
      <p:sp>
        <p:nvSpPr>
          <p:cNvPr id="22" name="Text 19"/>
          <p:cNvSpPr/>
          <p:nvPr/>
        </p:nvSpPr>
        <p:spPr>
          <a:xfrm>
            <a:off x="3291840" y="4956048"/>
            <a:ext cx="7863840" cy="228600"/>
          </a:xfrm>
          <a:prstGeom prst="rect">
            <a:avLst/>
          </a:prstGeom>
          <a:noFill/>
          <a:ln/>
        </p:spPr>
        <p:txBody>
          <a:bodyPr wrap="square" rtlCol="0" anchor="ctr"/>
          <a:lstStyle/>
          <a:p>
            <a:pPr indent="0" marL="0">
              <a:buNone/>
            </a:pPr>
            <a:r>
              <a:rPr lang="en-US" sz="950" dirty="0">
                <a:solidFill>
                  <a:srgbClr val="065F46"/>
                </a:solidFill>
                <a:latin typeface="Segoe UI" pitchFamily="34" charset="0"/>
                <a:ea typeface="Segoe UI" pitchFamily="34" charset="-122"/>
                <a:cs typeface="Segoe UI" pitchFamily="34" charset="-120"/>
              </a:rPr>
              <a:t>Bezmiâlem Vakıf Üniversitesi Sağlık Bilimleri Fakültesi</a:t>
            </a:r>
            <a:endParaRPr lang="en-US" sz="950" dirty="0"/>
          </a:p>
        </p:txBody>
      </p:sp>
      <p:sp>
        <p:nvSpPr>
          <p:cNvPr id="23" name="Text 20"/>
          <p:cNvSpPr/>
          <p:nvPr/>
        </p:nvSpPr>
        <p:spPr>
          <a:xfrm>
            <a:off x="3291840" y="5230368"/>
            <a:ext cx="7863840" cy="457200"/>
          </a:xfrm>
          <a:prstGeom prst="rect">
            <a:avLst/>
          </a:prstGeom>
          <a:noFill/>
          <a:ln/>
        </p:spPr>
        <p:txBody>
          <a:bodyPr wrap="square" rtlCol="0" anchor="ctr"/>
          <a:lstStyle/>
          <a:p>
            <a:pPr indent="0" marL="0">
              <a:lnSpc>
                <a:spcPct val="125000"/>
              </a:lnSpc>
              <a:buNone/>
            </a:pPr>
            <a:r>
              <a:rPr lang="en-US" sz="1000" dirty="0">
                <a:solidFill>
                  <a:srgbClr val="1E293B"/>
                </a:solidFill>
                <a:latin typeface="Segoe UI" pitchFamily="34" charset="0"/>
                <a:ea typeface="Segoe UI" pitchFamily="34" charset="-122"/>
                <a:cs typeface="Segoe UI" pitchFamily="34" charset="-120"/>
              </a:rPr>
              <a:t>Fizyoterapi ve Rehabilitasyon lisans programı, kongre ve mesleki seminer katılımları, vaka analizleri.</a:t>
            </a:r>
            <a:endParaRPr lang="en-US" sz="1000" dirty="0"/>
          </a:p>
        </p:txBody>
      </p:sp>
      <p:sp>
        <p:nvSpPr>
          <p:cNvPr id="24" name="Shape 21"/>
          <p:cNvSpPr/>
          <p:nvPr/>
        </p:nvSpPr>
        <p:spPr>
          <a:xfrm>
            <a:off x="731520" y="6217920"/>
            <a:ext cx="10728655" cy="18288"/>
          </a:xfrm>
          <a:prstGeom prst="rect">
            <a:avLst/>
          </a:prstGeom>
          <a:solidFill>
            <a:srgbClr val="E2E8F0"/>
          </a:solidFill>
          <a:ln w="12700">
            <a:solidFill>
              <a:srgbClr val="E2E8F0"/>
            </a:solidFill>
            <a:prstDash val="solid"/>
          </a:ln>
        </p:spPr>
      </p:sp>
      <p:pic>
        <p:nvPicPr>
          <p:cNvPr id="25" name="Image 1" descr="C:\Users\akyil\Downloads\İndirilenler\Mevlana Anadolu Lisesi Mezunları\temp_pptx_assets\logo-sembol.png">    </p:cNvPr>
          <p:cNvPicPr>
            <a:picLocks noChangeAspect="1"/>
          </p:cNvPicPr>
          <p:nvPr/>
        </p:nvPicPr>
        <p:blipFill>
          <a:blip r:embed="rId2"/>
          <a:stretch>
            <a:fillRect/>
          </a:stretch>
        </p:blipFill>
        <p:spPr>
          <a:xfrm>
            <a:off x="731520" y="6309360"/>
            <a:ext cx="320040" cy="320040"/>
          </a:xfrm>
          <a:prstGeom prst="rect">
            <a:avLst/>
          </a:prstGeom>
        </p:spPr>
      </p:pic>
      <p:sp>
        <p:nvSpPr>
          <p:cNvPr id="26" name="Text 22"/>
          <p:cNvSpPr/>
          <p:nvPr/>
        </p:nvSpPr>
        <p:spPr>
          <a:xfrm>
            <a:off x="1143000" y="6355080"/>
            <a:ext cx="5486400" cy="274320"/>
          </a:xfrm>
          <a:prstGeom prst="rect">
            <a:avLst/>
          </a:prstGeom>
          <a:noFill/>
          <a:ln/>
        </p:spPr>
        <p:txBody>
          <a:bodyPr wrap="square" rtlCol="0" anchor="ctr"/>
          <a:lstStyle/>
          <a:p>
            <a:pPr indent="0" marL="0">
              <a:buNone/>
            </a:pPr>
            <a:r>
              <a:rPr lang="en-US" sz="900" dirty="0">
                <a:solidFill>
                  <a:srgbClr val="64748B"/>
                </a:solidFill>
                <a:latin typeface="Calibri" pitchFamily="34" charset="0"/>
                <a:ea typeface="Calibri" pitchFamily="34" charset="-122"/>
                <a:cs typeface="Calibri" pitchFamily="34" charset="-120"/>
              </a:rPr>
              <a:t>Mevlana Anadolu Lisesi Mezunları  •  Mezun Söyleşileri</a:t>
            </a:r>
            <a:endParaRPr lang="en-US" sz="900" dirty="0"/>
          </a:p>
        </p:txBody>
      </p:sp>
      <p:sp>
        <p:nvSpPr>
          <p:cNvPr id="27" name="Text 23"/>
          <p:cNvSpPr/>
          <p:nvPr/>
        </p:nvSpPr>
        <p:spPr>
          <a:xfrm>
            <a:off x="10515600" y="6355080"/>
            <a:ext cx="914400" cy="274320"/>
          </a:xfrm>
          <a:prstGeom prst="rect">
            <a:avLst/>
          </a:prstGeom>
          <a:noFill/>
          <a:ln/>
        </p:spPr>
        <p:txBody>
          <a:bodyPr wrap="square" rtlCol="0" anchor="ctr"/>
          <a:lstStyle/>
          <a:p>
            <a:pPr algn="r" indent="0" marL="0">
              <a:buNone/>
            </a:pPr>
            <a:r>
              <a:rPr lang="en-US" sz="900" dirty="0">
                <a:solidFill>
                  <a:srgbClr val="64748B"/>
                </a:solidFill>
                <a:latin typeface="Calibri" pitchFamily="34" charset="0"/>
                <a:ea typeface="Calibri" pitchFamily="34" charset="-122"/>
                <a:cs typeface="Calibri" pitchFamily="34" charset="-120"/>
              </a:rPr>
              <a:t>04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713"/>
        </a:solidFill>
      </p:bgPr>
    </p:bg>
    <p:spTree>
      <p:nvGrpSpPr>
        <p:cNvPr id="1" name=""/>
        <p:cNvGrpSpPr/>
        <p:nvPr/>
      </p:nvGrpSpPr>
      <p:grpSpPr>
        <a:xfrm>
          <a:off x="0" y="0"/>
          <a:ext cx="0" cy="0"/>
          <a:chOff x="0" y="0"/>
          <a:chExt cx="0" cy="0"/>
        </a:xfrm>
      </p:grpSpPr>
      <p:sp>
        <p:nvSpPr>
          <p:cNvPr id="2" name="Shape 0"/>
          <p:cNvSpPr/>
          <p:nvPr/>
        </p:nvSpPr>
        <p:spPr>
          <a:xfrm>
            <a:off x="-914400" y="3200400"/>
            <a:ext cx="4572000" cy="4572000"/>
          </a:xfrm>
          <a:prstGeom prst="ellipse">
            <a:avLst/>
          </a:prstGeom>
          <a:solidFill>
            <a:srgbClr val="0F2B22">
              <a:alpha val="35000"/>
            </a:srgbClr>
          </a:solidFill>
          <a:ln w="12700">
            <a:solidFill>
              <a:srgbClr val="0F2B22">
                <a:alpha val="0"/>
              </a:srgbClr>
            </a:solidFill>
            <a:prstDash val="solid"/>
          </a:ln>
        </p:spPr>
      </p:sp>
      <p:pic>
        <p:nvPicPr>
          <p:cNvPr id="3" name="Image 0" descr="C:\Users\akyil\Downloads\İndirilenler\Mevlana Anadolu Lisesi Mezunları\temp_pptx_assets\logo-yatay-koyu.png">    </p:cNvPr>
          <p:cNvPicPr>
            <a:picLocks noChangeAspect="1"/>
          </p:cNvPicPr>
          <p:nvPr/>
        </p:nvPicPr>
        <p:blipFill>
          <a:blip r:embed="rId1"/>
          <a:stretch>
            <a:fillRect/>
          </a:stretch>
        </p:blipFill>
        <p:spPr>
          <a:xfrm>
            <a:off x="4860950" y="457200"/>
            <a:ext cx="2468880" cy="822960"/>
          </a:xfrm>
          <a:prstGeom prst="rect">
            <a:avLst/>
          </a:prstGeom>
        </p:spPr>
      </p:pic>
      <p:sp>
        <p:nvSpPr>
          <p:cNvPr id="4" name="Shape 1"/>
          <p:cNvSpPr/>
          <p:nvPr/>
        </p:nvSpPr>
        <p:spPr>
          <a:xfrm>
            <a:off x="4023360" y="1417320"/>
            <a:ext cx="4114800" cy="347472"/>
          </a:xfrm>
          <a:prstGeom prst="roundRect">
            <a:avLst>
              <a:gd name="adj" fmla="val 26316"/>
            </a:avLst>
          </a:prstGeom>
          <a:solidFill>
            <a:srgbClr val="132F27"/>
          </a:solidFill>
          <a:ln w="12700">
            <a:solidFill>
              <a:srgbClr val="34D399"/>
            </a:solidFill>
            <a:prstDash val="solid"/>
          </a:ln>
        </p:spPr>
      </p:sp>
      <p:sp>
        <p:nvSpPr>
          <p:cNvPr id="5" name="Text 2"/>
          <p:cNvSpPr/>
          <p:nvPr/>
        </p:nvSpPr>
        <p:spPr>
          <a:xfrm>
            <a:off x="4023360" y="1453896"/>
            <a:ext cx="4114800" cy="292608"/>
          </a:xfrm>
          <a:prstGeom prst="rect">
            <a:avLst/>
          </a:prstGeom>
          <a:noFill/>
          <a:ln/>
        </p:spPr>
        <p:txBody>
          <a:bodyPr wrap="square" rtlCol="0" anchor="ctr"/>
          <a:lstStyle/>
          <a:p>
            <a:pPr algn="ctr" indent="0" marL="0">
              <a:buNone/>
            </a:pPr>
            <a:r>
              <a:rPr lang="en-US" sz="1000" b="1" dirty="0">
                <a:solidFill>
                  <a:srgbClr val="34D399"/>
                </a:solidFill>
                <a:latin typeface="Calibri" pitchFamily="34" charset="0"/>
                <a:ea typeface="Calibri" pitchFamily="34" charset="-122"/>
                <a:cs typeface="Calibri" pitchFamily="34" charset="-120"/>
              </a:rPr>
              <a:t>İNTERAKTİF BÖLÜM</a:t>
            </a:r>
            <a:endParaRPr lang="en-US" sz="1000" dirty="0"/>
          </a:p>
        </p:txBody>
      </p:sp>
      <p:sp>
        <p:nvSpPr>
          <p:cNvPr id="6" name="Text 3"/>
          <p:cNvSpPr/>
          <p:nvPr/>
        </p:nvSpPr>
        <p:spPr>
          <a:xfrm>
            <a:off x="1371600" y="1938528"/>
            <a:ext cx="9445752" cy="640080"/>
          </a:xfrm>
          <a:prstGeom prst="rect">
            <a:avLst/>
          </a:prstGeom>
          <a:noFill/>
          <a:ln/>
        </p:spPr>
        <p:txBody>
          <a:bodyPr wrap="square" rtlCol="0" anchor="ctr"/>
          <a:lstStyle/>
          <a:p>
            <a:pPr algn="ctr" indent="0" marL="0">
              <a:buNone/>
            </a:pPr>
            <a:r>
              <a:rPr lang="en-US" sz="2800" b="1" dirty="0">
                <a:solidFill>
                  <a:srgbClr val="FFFFFF"/>
                </a:solidFill>
                <a:latin typeface="Segoe UI" pitchFamily="34" charset="0"/>
                <a:ea typeface="Segoe UI" pitchFamily="34" charset="-122"/>
                <a:cs typeface="Segoe UI" pitchFamily="34" charset="-120"/>
              </a:rPr>
              <a:t>Soru &amp; Cevap / Katılımcı Görüşleri</a:t>
            </a:r>
            <a:endParaRPr lang="en-US" sz="2800" dirty="0"/>
          </a:p>
        </p:txBody>
      </p:sp>
      <p:sp>
        <p:nvSpPr>
          <p:cNvPr id="7" name="Text 4"/>
          <p:cNvSpPr/>
          <p:nvPr/>
        </p:nvSpPr>
        <p:spPr>
          <a:xfrm>
            <a:off x="2286000" y="2560320"/>
            <a:ext cx="7616952" cy="411480"/>
          </a:xfrm>
          <a:prstGeom prst="rect">
            <a:avLst/>
          </a:prstGeom>
          <a:noFill/>
          <a:ln/>
        </p:spPr>
        <p:txBody>
          <a:bodyPr wrap="square" rtlCol="0" anchor="ctr"/>
          <a:lstStyle/>
          <a:p>
            <a:pPr algn="ctr" indent="0" marL="0">
              <a:buNone/>
            </a:pPr>
            <a:r>
              <a:rPr lang="en-US" sz="1150" dirty="0">
                <a:solidFill>
                  <a:srgbClr val="94A3B8"/>
                </a:solidFill>
                <a:latin typeface="Segoe UI" pitchFamily="34" charset="0"/>
                <a:ea typeface="Segoe UI" pitchFamily="34" charset="-122"/>
                <a:cs typeface="Segoe UI" pitchFamily="34" charset="-120"/>
              </a:rPr>
              <a:t>Konuğumuza merak ettiklerinizi sorabilir, sohbet ekranından veya mikrofonunuzu açarak soru-cevap bölümüne katılabilirsiniz.</a:t>
            </a:r>
            <a:endParaRPr lang="en-US" sz="1150" dirty="0"/>
          </a:p>
        </p:txBody>
      </p:sp>
      <p:sp>
        <p:nvSpPr>
          <p:cNvPr id="8" name="Shape 5"/>
          <p:cNvSpPr/>
          <p:nvPr/>
        </p:nvSpPr>
        <p:spPr>
          <a:xfrm>
            <a:off x="914400" y="3200400"/>
            <a:ext cx="3017520" cy="1920240"/>
          </a:xfrm>
          <a:prstGeom prst="roundRect">
            <a:avLst>
              <a:gd name="adj" fmla="val 4762"/>
            </a:avLst>
          </a:prstGeom>
          <a:solidFill>
            <a:srgbClr val="132822"/>
          </a:solidFill>
          <a:ln w="12700">
            <a:solidFill>
              <a:srgbClr val="1F3D34"/>
            </a:solidFill>
            <a:prstDash val="solid"/>
          </a:ln>
        </p:spPr>
      </p:sp>
      <p:sp>
        <p:nvSpPr>
          <p:cNvPr id="9" name="Text 6"/>
          <p:cNvSpPr/>
          <p:nvPr/>
        </p:nvSpPr>
        <p:spPr>
          <a:xfrm>
            <a:off x="1097280" y="3429000"/>
            <a:ext cx="2651760" cy="274320"/>
          </a:xfrm>
          <a:prstGeom prst="rect">
            <a:avLst/>
          </a:prstGeom>
          <a:noFill/>
          <a:ln/>
        </p:spPr>
        <p:txBody>
          <a:bodyPr wrap="square" rtlCol="0" anchor="ctr"/>
          <a:lstStyle/>
          <a:p>
            <a:pPr algn="ctr" indent="0" marL="0">
              <a:buNone/>
            </a:pPr>
            <a:r>
              <a:rPr lang="en-US" sz="1100" b="1" dirty="0">
                <a:solidFill>
                  <a:srgbClr val="34D399"/>
                </a:solidFill>
                <a:latin typeface="Segoe UI" pitchFamily="34" charset="0"/>
                <a:ea typeface="Segoe UI" pitchFamily="34" charset="-122"/>
                <a:cs typeface="Segoe UI" pitchFamily="34" charset="-120"/>
              </a:rPr>
              <a:t>Konuk İletişimi</a:t>
            </a:r>
            <a:endParaRPr lang="en-US" sz="1100" dirty="0"/>
          </a:p>
        </p:txBody>
      </p:sp>
      <p:sp>
        <p:nvSpPr>
          <p:cNvPr id="10" name="Text 7"/>
          <p:cNvSpPr/>
          <p:nvPr/>
        </p:nvSpPr>
        <p:spPr>
          <a:xfrm>
            <a:off x="1097280" y="3794760"/>
            <a:ext cx="2651760" cy="411480"/>
          </a:xfrm>
          <a:prstGeom prst="rect">
            <a:avLst/>
          </a:prstGeom>
          <a:noFill/>
          <a:ln/>
        </p:spPr>
        <p:txBody>
          <a:bodyPr wrap="square" rtlCol="0" anchor="ctr"/>
          <a:lstStyle/>
          <a:p>
            <a:pPr algn="ctr" indent="0" marL="0">
              <a:buNone/>
            </a:pPr>
            <a:r>
              <a:rPr lang="en-US" sz="1150" b="1" dirty="0">
                <a:solidFill>
                  <a:srgbClr val="FFFFFF"/>
                </a:solidFill>
                <a:latin typeface="Segoe UI" pitchFamily="34" charset="0"/>
                <a:ea typeface="Segoe UI" pitchFamily="34" charset="-122"/>
                <a:cs typeface="Segoe UI" pitchFamily="34" charset="-120"/>
              </a:rPr>
              <a:t>muhammetbaki52@gmail.com</a:t>
            </a:r>
            <a:endParaRPr lang="en-US" sz="1150" dirty="0"/>
          </a:p>
        </p:txBody>
      </p:sp>
      <p:sp>
        <p:nvSpPr>
          <p:cNvPr id="11" name="Text 8"/>
          <p:cNvSpPr/>
          <p:nvPr/>
        </p:nvSpPr>
        <p:spPr>
          <a:xfrm>
            <a:off x="1097280" y="4343400"/>
            <a:ext cx="2651760" cy="457200"/>
          </a:xfrm>
          <a:prstGeom prst="rect">
            <a:avLst/>
          </a:prstGeom>
          <a:noFill/>
          <a:ln/>
        </p:spPr>
        <p:txBody>
          <a:bodyPr wrap="square" rtlCol="0" anchor="ctr"/>
          <a:lstStyle/>
          <a:p>
            <a:pPr algn="ctr" indent="0" marL="0">
              <a:buNone/>
            </a:pPr>
            <a:r>
              <a:rPr lang="en-US" sz="950" dirty="0">
                <a:solidFill>
                  <a:srgbClr val="94A3B8"/>
                </a:solidFill>
                <a:latin typeface="Segoe UI" pitchFamily="34" charset="0"/>
                <a:ea typeface="Segoe UI" pitchFamily="34" charset="-122"/>
                <a:cs typeface="Segoe UI" pitchFamily="34" charset="-120"/>
              </a:rPr>
              <a:t>Platform: /mezun/002-muhammet-baki-unal</a:t>
            </a:r>
            <a:endParaRPr lang="en-US" sz="950" dirty="0"/>
          </a:p>
        </p:txBody>
      </p:sp>
      <p:sp>
        <p:nvSpPr>
          <p:cNvPr id="12" name="Shape 9"/>
          <p:cNvSpPr/>
          <p:nvPr/>
        </p:nvSpPr>
        <p:spPr>
          <a:xfrm>
            <a:off x="4586630" y="3200400"/>
            <a:ext cx="3017520" cy="1920240"/>
          </a:xfrm>
          <a:prstGeom prst="roundRect">
            <a:avLst>
              <a:gd name="adj" fmla="val 4762"/>
            </a:avLst>
          </a:prstGeom>
          <a:solidFill>
            <a:srgbClr val="132822"/>
          </a:solidFill>
          <a:ln w="12700">
            <a:solidFill>
              <a:srgbClr val="1F3D34"/>
            </a:solidFill>
            <a:prstDash val="solid"/>
          </a:ln>
        </p:spPr>
      </p:sp>
      <p:sp>
        <p:nvSpPr>
          <p:cNvPr id="13" name="Text 10"/>
          <p:cNvSpPr/>
          <p:nvPr/>
        </p:nvSpPr>
        <p:spPr>
          <a:xfrm>
            <a:off x="4769510" y="3429000"/>
            <a:ext cx="2651760" cy="274320"/>
          </a:xfrm>
          <a:prstGeom prst="rect">
            <a:avLst/>
          </a:prstGeom>
          <a:noFill/>
          <a:ln/>
        </p:spPr>
        <p:txBody>
          <a:bodyPr wrap="square" rtlCol="0" anchor="ctr"/>
          <a:lstStyle/>
          <a:p>
            <a:pPr algn="ctr" indent="0" marL="0">
              <a:buNone/>
            </a:pPr>
            <a:r>
              <a:rPr lang="en-US" sz="1100" b="1" dirty="0">
                <a:solidFill>
                  <a:srgbClr val="34D399"/>
                </a:solidFill>
                <a:latin typeface="Segoe UI" pitchFamily="34" charset="0"/>
                <a:ea typeface="Segoe UI" pitchFamily="34" charset="-122"/>
                <a:cs typeface="Segoe UI" pitchFamily="34" charset="-120"/>
              </a:rPr>
              <a:t>Online Toplantı &amp; Katılım</a:t>
            </a:r>
            <a:endParaRPr lang="en-US" sz="1100" dirty="0"/>
          </a:p>
        </p:txBody>
      </p:sp>
      <p:sp>
        <p:nvSpPr>
          <p:cNvPr id="14" name="Text 11">
            <a:hlinkClick r:id="rId2" tooltip=""/>
          </p:cNvPr>
          <p:cNvSpPr/>
          <p:nvPr/>
        </p:nvSpPr>
        <p:spPr>
          <a:xfrm>
            <a:off x="4769510" y="3794760"/>
            <a:ext cx="2651760" cy="411480"/>
          </a:xfrm>
          <a:prstGeom prst="rect">
            <a:avLst/>
          </a:prstGeom>
          <a:noFill/>
          <a:ln/>
        </p:spPr>
        <p:txBody>
          <a:bodyPr wrap="square" rtlCol="0" anchor="ctr"/>
          <a:lstStyle/>
          <a:p>
            <a:pPr algn="ctr" indent="0" marL="0">
              <a:buNone/>
            </a:pPr>
            <a:r>
              <a:rPr lang="en-US" sz="1150" b="1" u="sng" dirty="0">
                <a:solidFill>
                  <a:srgbClr val="38BDF8"/>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meet.google.com/tyb-mesq-bng</a:t>
            </a:r>
            <a:endParaRPr lang="en-US" sz="1150" dirty="0"/>
          </a:p>
        </p:txBody>
      </p:sp>
      <p:sp>
        <p:nvSpPr>
          <p:cNvPr id="15" name="Text 12"/>
          <p:cNvSpPr/>
          <p:nvPr/>
        </p:nvSpPr>
        <p:spPr>
          <a:xfrm>
            <a:off x="4769510" y="4343400"/>
            <a:ext cx="2651760" cy="457200"/>
          </a:xfrm>
          <a:prstGeom prst="rect">
            <a:avLst/>
          </a:prstGeom>
          <a:noFill/>
          <a:ln/>
        </p:spPr>
        <p:txBody>
          <a:bodyPr wrap="square" rtlCol="0" anchor="ctr"/>
          <a:lstStyle/>
          <a:p>
            <a:pPr algn="ctr" indent="0" marL="0">
              <a:buNone/>
            </a:pPr>
            <a:r>
              <a:rPr lang="en-US" sz="950" dirty="0">
                <a:solidFill>
                  <a:srgbClr val="94A3B8"/>
                </a:solidFill>
                <a:latin typeface="Segoe UI" pitchFamily="34" charset="0"/>
                <a:ea typeface="Segoe UI" pitchFamily="34" charset="-122"/>
                <a:cs typeface="Segoe UI" pitchFamily="34" charset="-120"/>
              </a:rPr>
              <a:t>Google Meet Toplantı Odası</a:t>
            </a:r>
            <a:endParaRPr lang="en-US" sz="950" dirty="0"/>
          </a:p>
        </p:txBody>
      </p:sp>
      <p:sp>
        <p:nvSpPr>
          <p:cNvPr id="16" name="Shape 13"/>
          <p:cNvSpPr/>
          <p:nvPr/>
        </p:nvSpPr>
        <p:spPr>
          <a:xfrm>
            <a:off x="8259775" y="3200400"/>
            <a:ext cx="3017520" cy="1920240"/>
          </a:xfrm>
          <a:prstGeom prst="roundRect">
            <a:avLst>
              <a:gd name="adj" fmla="val 4762"/>
            </a:avLst>
          </a:prstGeom>
          <a:solidFill>
            <a:srgbClr val="132822"/>
          </a:solidFill>
          <a:ln w="12700">
            <a:solidFill>
              <a:srgbClr val="1F3D34"/>
            </a:solidFill>
            <a:prstDash val="solid"/>
          </a:ln>
        </p:spPr>
      </p:sp>
      <p:sp>
        <p:nvSpPr>
          <p:cNvPr id="17" name="Text 14"/>
          <p:cNvSpPr/>
          <p:nvPr/>
        </p:nvSpPr>
        <p:spPr>
          <a:xfrm>
            <a:off x="8442655" y="3429000"/>
            <a:ext cx="2651760" cy="274320"/>
          </a:xfrm>
          <a:prstGeom prst="rect">
            <a:avLst/>
          </a:prstGeom>
          <a:noFill/>
          <a:ln/>
        </p:spPr>
        <p:txBody>
          <a:bodyPr wrap="square" rtlCol="0" anchor="ctr"/>
          <a:lstStyle/>
          <a:p>
            <a:pPr algn="ctr" indent="0" marL="0">
              <a:buNone/>
            </a:pPr>
            <a:r>
              <a:rPr lang="en-US" sz="1100" b="1" dirty="0">
                <a:solidFill>
                  <a:srgbClr val="34D399"/>
                </a:solidFill>
                <a:latin typeface="Segoe UI" pitchFamily="34" charset="0"/>
                <a:ea typeface="Segoe UI" pitchFamily="34" charset="-122"/>
                <a:cs typeface="Segoe UI" pitchFamily="34" charset="-120"/>
              </a:rPr>
              <a:t>Video Kaydı &amp; YouTube</a:t>
            </a:r>
            <a:endParaRPr lang="en-US" sz="1100" dirty="0"/>
          </a:p>
        </p:txBody>
      </p:sp>
      <p:sp>
        <p:nvSpPr>
          <p:cNvPr id="18" name="Text 15">
            <a:hlinkClick r:id="rId3" tooltip=""/>
          </p:cNvPr>
          <p:cNvSpPr/>
          <p:nvPr/>
        </p:nvSpPr>
        <p:spPr>
          <a:xfrm>
            <a:off x="8442655" y="3794760"/>
            <a:ext cx="2651760" cy="411480"/>
          </a:xfrm>
          <a:prstGeom prst="rect">
            <a:avLst/>
          </a:prstGeom>
          <a:noFill/>
          <a:ln/>
        </p:spPr>
        <p:txBody>
          <a:bodyPr wrap="square" rtlCol="0" anchor="ctr"/>
          <a:lstStyle/>
          <a:p>
            <a:pPr algn="ctr" indent="0" marL="0">
              <a:buNone/>
            </a:pPr>
            <a:r>
              <a:rPr lang="en-US" sz="1150" b="1" u="sng" dirty="0">
                <a:solidFill>
                  <a:srgbClr val="38BDF8"/>
                </a:solidFill>
                <a:latin typeface="Segoe UI" pitchFamily="34" charset="0"/>
                <a:ea typeface="Segoe UI" pitchFamily="34" charset="-122"/>
                <a:cs typeface="Segoe UI" pitchFamily="34" charset="-120"/>
                <a:hlinkClick r:id="rId3" invalidUrl="" action="" tgtFrame="" tooltip="" history="1" highlightClick="0" endSnd="0">
                  <a:extLst>
                    <a:ext uri="{A12FA001-AC4F-418D-AE19-62706E023703}">
                      <ahyp:hlinkClr xmlns:ahyp="http://schemas.microsoft.com/office/drawing/2018/hyperlinkcolor" val="tx"/>
                    </a:ext>
                  </a:extLst>
                </a:hlinkClick>
              </a:rPr>
              <a:t>@MevlanaMezunlari</a:t>
            </a:r>
            <a:endParaRPr lang="en-US" sz="1150" dirty="0"/>
          </a:p>
        </p:txBody>
      </p:sp>
      <p:sp>
        <p:nvSpPr>
          <p:cNvPr id="19" name="Text 16"/>
          <p:cNvSpPr/>
          <p:nvPr/>
        </p:nvSpPr>
        <p:spPr>
          <a:xfrm>
            <a:off x="8442655" y="4343400"/>
            <a:ext cx="2651760" cy="457200"/>
          </a:xfrm>
          <a:prstGeom prst="rect">
            <a:avLst/>
          </a:prstGeom>
          <a:noFill/>
          <a:ln/>
        </p:spPr>
        <p:txBody>
          <a:bodyPr wrap="square" rtlCol="0" anchor="ctr"/>
          <a:lstStyle/>
          <a:p>
            <a:pPr algn="ctr" indent="0" marL="0">
              <a:buNone/>
            </a:pPr>
            <a:r>
              <a:rPr lang="en-US" sz="950" dirty="0">
                <a:solidFill>
                  <a:srgbClr val="94A3B8"/>
                </a:solidFill>
                <a:latin typeface="Segoe UI" pitchFamily="34" charset="0"/>
                <a:ea typeface="Segoe UI" pitchFamily="34" charset="-122"/>
                <a:cs typeface="Segoe UI" pitchFamily="34" charset="-120"/>
              </a:rPr>
              <a:t>Toplantı kaydı yüklenecektir</a:t>
            </a:r>
            <a:endParaRPr lang="en-US" sz="950" dirty="0"/>
          </a:p>
        </p:txBody>
      </p:sp>
      <p:sp>
        <p:nvSpPr>
          <p:cNvPr id="20" name="Text 17"/>
          <p:cNvSpPr/>
          <p:nvPr/>
        </p:nvSpPr>
        <p:spPr>
          <a:xfrm>
            <a:off x="1828800" y="5669280"/>
            <a:ext cx="8531352" cy="365760"/>
          </a:xfrm>
          <a:prstGeom prst="rect">
            <a:avLst/>
          </a:prstGeom>
          <a:noFill/>
          <a:ln/>
        </p:spPr>
        <p:txBody>
          <a:bodyPr wrap="square" rtlCol="0" anchor="ctr"/>
          <a:lstStyle/>
          <a:p>
            <a:pPr algn="ctr" indent="0" marL="0">
              <a:buNone/>
            </a:pPr>
            <a:r>
              <a:rPr lang="en-US" sz="1200" dirty="0">
                <a:solidFill>
                  <a:srgbClr val="64748B"/>
                </a:solidFill>
                <a:latin typeface="Segoe UI" pitchFamily="34" charset="0"/>
                <a:ea typeface="Segoe UI" pitchFamily="34" charset="-122"/>
                <a:cs typeface="Segoe UI" pitchFamily="34" charset="-120"/>
              </a:rPr>
              <a:t>Katılımınız ve katkılarınız için teşekkür ederiz.</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Mevlana Mezunları</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Mezun Söyleşileri #001 - Muhammet Baki ÜNAL</dc:title>
  <dc:subject>PptxGenJS Presentation</dc:subject>
  <dc:creator>Mevlana Anadolu Lisesi Mezunlar Topluluğu</dc:creator>
  <cp:lastModifiedBy>Mevlana Anadolu Lisesi Mezunlar Topluluğu</cp:lastModifiedBy>
  <cp:revision>1</cp:revision>
  <dcterms:created xsi:type="dcterms:W3CDTF">2026-10-29T23:23:04Z</dcterms:created>
  <dcterms:modified xsi:type="dcterms:W3CDTF">2026-10-29T23:23:04Z</dcterms:modified>
</cp:coreProperties>
</file>